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38" r:id="rId2"/>
    <p:sldId id="339" r:id="rId3"/>
    <p:sldId id="392" r:id="rId4"/>
    <p:sldId id="258" r:id="rId5"/>
    <p:sldId id="257" r:id="rId6"/>
    <p:sldId id="393" r:id="rId7"/>
    <p:sldId id="358" r:id="rId8"/>
    <p:sldId id="369" r:id="rId9"/>
    <p:sldId id="368" r:id="rId10"/>
    <p:sldId id="382" r:id="rId11"/>
    <p:sldId id="386" r:id="rId12"/>
    <p:sldId id="387" r:id="rId13"/>
    <p:sldId id="350" r:id="rId14"/>
    <p:sldId id="371" r:id="rId15"/>
    <p:sldId id="389" r:id="rId16"/>
    <p:sldId id="390" r:id="rId17"/>
    <p:sldId id="373" r:id="rId18"/>
    <p:sldId id="361" r:id="rId19"/>
    <p:sldId id="378" r:id="rId20"/>
    <p:sldId id="391" r:id="rId21"/>
    <p:sldId id="379" r:id="rId22"/>
    <p:sldId id="261"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en Kniest" initials="KK" lastIdx="1" clrIdx="0">
    <p:extLst>
      <p:ext uri="{19B8F6BF-5375-455C-9EA6-DF929625EA0E}">
        <p15:presenceInfo xmlns:p15="http://schemas.microsoft.com/office/powerpoint/2012/main" userId="Kristen Knie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4C56C-9899-49EB-9675-A3903DCEFAB8}" v="382" dt="2025-02-11T21:42:53.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76" autoAdjust="0"/>
    <p:restoredTop sz="94660"/>
  </p:normalViewPr>
  <p:slideViewPr>
    <p:cSldViewPr snapToGrid="0">
      <p:cViewPr varScale="1">
        <p:scale>
          <a:sx n="74" d="100"/>
          <a:sy n="74" d="100"/>
        </p:scale>
        <p:origin x="528" y="283"/>
      </p:cViewPr>
      <p:guideLst/>
    </p:cSldViewPr>
  </p:slideViewPr>
  <p:notesTextViewPr>
    <p:cViewPr>
      <p:scale>
        <a:sx n="1" d="1"/>
        <a:sy n="1" d="1"/>
      </p:scale>
      <p:origin x="0" y="0"/>
    </p:cViewPr>
  </p:notesTextViewPr>
  <p:notesViewPr>
    <p:cSldViewPr snapToGrid="0">
      <p:cViewPr varScale="1">
        <p:scale>
          <a:sx n="61" d="100"/>
          <a:sy n="61" d="100"/>
        </p:scale>
        <p:origin x="3197"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6EBB-3C4B-EDF3-954C-33920B12A069}"/>
              </a:ext>
            </a:extLst>
          </p:cNvPr>
          <p:cNvSpPr>
            <a:spLocks noGrp="1"/>
          </p:cNvSpPr>
          <p:nvPr>
            <p:ph type="hdr" sz="quarter"/>
          </p:nvPr>
        </p:nvSpPr>
        <p:spPr>
          <a:xfrm>
            <a:off x="1" y="0"/>
            <a:ext cx="3014178" cy="465927"/>
          </a:xfrm>
          <a:prstGeom prst="rect">
            <a:avLst/>
          </a:prstGeom>
        </p:spPr>
        <p:txBody>
          <a:bodyPr vert="horz" lIns="90178" tIns="45089" rIns="90178" bIns="45089" rtlCol="0"/>
          <a:lstStyle>
            <a:lvl1pPr algn="l">
              <a:defRPr sz="1200"/>
            </a:lvl1pPr>
          </a:lstStyle>
          <a:p>
            <a:endParaRPr lang="en-US"/>
          </a:p>
        </p:txBody>
      </p:sp>
      <p:sp>
        <p:nvSpPr>
          <p:cNvPr id="3" name="Date Placeholder 2">
            <a:extLst>
              <a:ext uri="{FF2B5EF4-FFF2-40B4-BE49-F238E27FC236}">
                <a16:creationId xmlns:a16="http://schemas.microsoft.com/office/drawing/2014/main" id="{27C795D2-F194-CF4A-CE9A-3E1C12183A3F}"/>
              </a:ext>
            </a:extLst>
          </p:cNvPr>
          <p:cNvSpPr>
            <a:spLocks noGrp="1"/>
          </p:cNvSpPr>
          <p:nvPr>
            <p:ph type="dt" sz="quarter" idx="1"/>
          </p:nvPr>
        </p:nvSpPr>
        <p:spPr>
          <a:xfrm>
            <a:off x="3939106" y="0"/>
            <a:ext cx="3014178" cy="465927"/>
          </a:xfrm>
          <a:prstGeom prst="rect">
            <a:avLst/>
          </a:prstGeom>
        </p:spPr>
        <p:txBody>
          <a:bodyPr vert="horz" lIns="90178" tIns="45089" rIns="90178" bIns="45089" rtlCol="0"/>
          <a:lstStyle>
            <a:lvl1pPr algn="r">
              <a:defRPr sz="1200"/>
            </a:lvl1pPr>
          </a:lstStyle>
          <a:p>
            <a:fld id="{4F000252-E286-4255-B123-16EED9AECBA0}" type="datetimeFigureOut">
              <a:rPr lang="en-US" smtClean="0"/>
              <a:t>2/16/2025</a:t>
            </a:fld>
            <a:endParaRPr lang="en-US"/>
          </a:p>
        </p:txBody>
      </p:sp>
      <p:sp>
        <p:nvSpPr>
          <p:cNvPr id="4" name="Footer Placeholder 3">
            <a:extLst>
              <a:ext uri="{FF2B5EF4-FFF2-40B4-BE49-F238E27FC236}">
                <a16:creationId xmlns:a16="http://schemas.microsoft.com/office/drawing/2014/main" id="{93BDB9AD-1B52-769A-4636-A19F81783394}"/>
              </a:ext>
            </a:extLst>
          </p:cNvPr>
          <p:cNvSpPr>
            <a:spLocks noGrp="1"/>
          </p:cNvSpPr>
          <p:nvPr>
            <p:ph type="ftr" sz="quarter" idx="2"/>
          </p:nvPr>
        </p:nvSpPr>
        <p:spPr>
          <a:xfrm>
            <a:off x="1" y="8843173"/>
            <a:ext cx="3014178" cy="465927"/>
          </a:xfrm>
          <a:prstGeom prst="rect">
            <a:avLst/>
          </a:prstGeom>
        </p:spPr>
        <p:txBody>
          <a:bodyPr vert="horz" lIns="90178" tIns="45089" rIns="90178" bIns="45089" rtlCol="0" anchor="b"/>
          <a:lstStyle>
            <a:lvl1pPr algn="l">
              <a:defRPr sz="1200"/>
            </a:lvl1pPr>
          </a:lstStyle>
          <a:p>
            <a:endParaRPr lang="en-US"/>
          </a:p>
        </p:txBody>
      </p:sp>
    </p:spTree>
    <p:extLst>
      <p:ext uri="{BB962C8B-B14F-4D97-AF65-F5344CB8AC3E}">
        <p14:creationId xmlns:p14="http://schemas.microsoft.com/office/powerpoint/2010/main" val="1060406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2929" tIns="46464" rIns="92929" bIns="46464" rtlCol="0"/>
          <a:lstStyle>
            <a:lvl1pPr algn="l">
              <a:defRPr sz="1200"/>
            </a:lvl1pPr>
          </a:lstStyle>
          <a:p>
            <a:endParaRPr lang="en-US" dirty="0"/>
          </a:p>
        </p:txBody>
      </p:sp>
      <p:sp>
        <p:nvSpPr>
          <p:cNvPr id="3" name="Date Placeholder 2"/>
          <p:cNvSpPr>
            <a:spLocks noGrp="1"/>
          </p:cNvSpPr>
          <p:nvPr>
            <p:ph type="dt" idx="1"/>
          </p:nvPr>
        </p:nvSpPr>
        <p:spPr>
          <a:xfrm>
            <a:off x="3939466" y="0"/>
            <a:ext cx="3013763" cy="467071"/>
          </a:xfrm>
          <a:prstGeom prst="rect">
            <a:avLst/>
          </a:prstGeom>
        </p:spPr>
        <p:txBody>
          <a:bodyPr vert="horz" lIns="92929" tIns="46464" rIns="92929" bIns="46464" rtlCol="0"/>
          <a:lstStyle>
            <a:lvl1pPr algn="r">
              <a:defRPr sz="1200"/>
            </a:lvl1pPr>
          </a:lstStyle>
          <a:p>
            <a:fld id="{FEDECCF3-0A58-4387-A14D-EB7DFA9C588D}" type="datetimeFigureOut">
              <a:rPr lang="en-US" smtClean="0"/>
              <a:t>2/16/2025</a:t>
            </a:fld>
            <a:endParaRPr lang="en-US" dirty="0"/>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29" tIns="46464" rIns="92929" bIns="46464" rtlCol="0" anchor="ctr"/>
          <a:lstStyle/>
          <a:p>
            <a:endParaRPr lang="en-US" dirty="0"/>
          </a:p>
        </p:txBody>
      </p:sp>
      <p:sp>
        <p:nvSpPr>
          <p:cNvPr id="5" name="Notes Placeholder 4"/>
          <p:cNvSpPr>
            <a:spLocks noGrp="1"/>
          </p:cNvSpPr>
          <p:nvPr>
            <p:ph type="body" sz="quarter" idx="3"/>
          </p:nvPr>
        </p:nvSpPr>
        <p:spPr>
          <a:xfrm>
            <a:off x="695484" y="4480005"/>
            <a:ext cx="5563870" cy="3665458"/>
          </a:xfrm>
          <a:prstGeom prst="rect">
            <a:avLst/>
          </a:prstGeom>
        </p:spPr>
        <p:txBody>
          <a:bodyPr vert="horz" lIns="92929" tIns="46464" rIns="92929" bIns="464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2929" tIns="46464" rIns="92929" bIns="464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30"/>
            <a:ext cx="3013763" cy="467070"/>
          </a:xfrm>
          <a:prstGeom prst="rect">
            <a:avLst/>
          </a:prstGeom>
        </p:spPr>
        <p:txBody>
          <a:bodyPr vert="horz" lIns="92929" tIns="46464" rIns="92929" bIns="46464" rtlCol="0" anchor="b"/>
          <a:lstStyle>
            <a:lvl1pPr algn="r">
              <a:defRPr sz="1200"/>
            </a:lvl1pPr>
          </a:lstStyle>
          <a:p>
            <a:fld id="{B92B4172-191C-4615-85B6-8C7C73B9482D}" type="slidenum">
              <a:rPr lang="en-US" smtClean="0"/>
              <a:t>‹#›</a:t>
            </a:fld>
            <a:endParaRPr lang="en-US" dirty="0"/>
          </a:p>
        </p:txBody>
      </p:sp>
    </p:spTree>
    <p:extLst>
      <p:ext uri="{BB962C8B-B14F-4D97-AF65-F5344CB8AC3E}">
        <p14:creationId xmlns:p14="http://schemas.microsoft.com/office/powerpoint/2010/main" val="83805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2B4172-191C-4615-85B6-8C7C73B9482D}" type="slidenum">
              <a:rPr lang="en-US" smtClean="0"/>
              <a:t>1</a:t>
            </a:fld>
            <a:endParaRPr lang="en-US" dirty="0"/>
          </a:p>
        </p:txBody>
      </p:sp>
    </p:spTree>
    <p:extLst>
      <p:ext uri="{BB962C8B-B14F-4D97-AF65-F5344CB8AC3E}">
        <p14:creationId xmlns:p14="http://schemas.microsoft.com/office/powerpoint/2010/main" val="71879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98396610f_0_0:notes"/>
          <p:cNvSpPr>
            <a:spLocks noGrp="1" noRot="1" noChangeAspect="1"/>
          </p:cNvSpPr>
          <p:nvPr>
            <p:ph type="sldImg" idx="2"/>
          </p:nvPr>
        </p:nvSpPr>
        <p:spPr>
          <a:xfrm>
            <a:off x="685800" y="1163638"/>
            <a:ext cx="5583238"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98396610f_0_0:notes"/>
          <p:cNvSpPr txBox="1">
            <a:spLocks noGrp="1"/>
          </p:cNvSpPr>
          <p:nvPr>
            <p:ph type="body" idx="1"/>
          </p:nvPr>
        </p:nvSpPr>
        <p:spPr>
          <a:xfrm>
            <a:off x="695484" y="4480005"/>
            <a:ext cx="5563870" cy="3665611"/>
          </a:xfrm>
          <a:prstGeom prst="rect">
            <a:avLst/>
          </a:prstGeom>
        </p:spPr>
        <p:txBody>
          <a:bodyPr spcFirstLastPara="1" wrap="square" lIns="92913" tIns="46444" rIns="92913" bIns="46444" anchor="t" anchorCtr="0">
            <a:noAutofit/>
          </a:bodyPr>
          <a:lstStyle/>
          <a:p>
            <a:endParaRPr dirty="0"/>
          </a:p>
        </p:txBody>
      </p:sp>
      <p:sp>
        <p:nvSpPr>
          <p:cNvPr id="95" name="Google Shape;95;g798396610f_0_0:notes"/>
          <p:cNvSpPr txBox="1">
            <a:spLocks noGrp="1"/>
          </p:cNvSpPr>
          <p:nvPr>
            <p:ph type="sldNum" idx="12"/>
          </p:nvPr>
        </p:nvSpPr>
        <p:spPr>
          <a:xfrm>
            <a:off x="3939466" y="8842030"/>
            <a:ext cx="3013763" cy="466982"/>
          </a:xfrm>
          <a:prstGeom prst="rect">
            <a:avLst/>
          </a:prstGeom>
        </p:spPr>
        <p:txBody>
          <a:bodyPr spcFirstLastPara="1" wrap="square" lIns="92913" tIns="46444" rIns="92913" bIns="46444" anchor="b" anchorCtr="0">
            <a:noAutofit/>
          </a:bodyPr>
          <a:lstStyle/>
          <a:p>
            <a:pPr>
              <a:buClr>
                <a:srgbClr val="000000"/>
              </a:buClr>
            </a:pPr>
            <a:fld id="{00000000-1234-1234-1234-123412341234}" type="slidenum">
              <a:rPr lang="en-US"/>
              <a:pPr>
                <a:buClr>
                  <a:srgbClr val="000000"/>
                </a:buClr>
              </a:pPr>
              <a:t>7</a:t>
            </a:fld>
            <a:endParaRPr dirty="0"/>
          </a:p>
        </p:txBody>
      </p:sp>
    </p:spTree>
    <p:extLst>
      <p:ext uri="{BB962C8B-B14F-4D97-AF65-F5344CB8AC3E}">
        <p14:creationId xmlns:p14="http://schemas.microsoft.com/office/powerpoint/2010/main" val="139351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008A-9155-474A-B98D-44BED7024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4ACD4-A274-49BA-AF66-6694FA56E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444399-67A5-4DA0-80E5-797AF372239E}"/>
              </a:ext>
            </a:extLst>
          </p:cNvPr>
          <p:cNvSpPr>
            <a:spLocks noGrp="1"/>
          </p:cNvSpPr>
          <p:nvPr>
            <p:ph type="dt" sz="half" idx="10"/>
          </p:nvPr>
        </p:nvSpPr>
        <p:spPr/>
        <p:txBody>
          <a:bodyPr/>
          <a:lstStyle/>
          <a:p>
            <a:fld id="{3543705F-D004-4D00-8780-723A13B56779}" type="datetime1">
              <a:rPr lang="en-US" smtClean="0"/>
              <a:t>2/16/2025</a:t>
            </a:fld>
            <a:endParaRPr lang="en-US" dirty="0"/>
          </a:p>
        </p:txBody>
      </p:sp>
      <p:sp>
        <p:nvSpPr>
          <p:cNvPr id="5" name="Footer Placeholder 4">
            <a:extLst>
              <a:ext uri="{FF2B5EF4-FFF2-40B4-BE49-F238E27FC236}">
                <a16:creationId xmlns:a16="http://schemas.microsoft.com/office/drawing/2014/main" id="{413A110B-ABAA-46BF-8FF5-3625283224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54B4DF-1415-4850-B742-D6EF56D66E10}"/>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246377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D72E-9835-4C8F-BD92-269B6A1898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0F7A73-F543-40A5-9CD1-FEA998CCBE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00967-2C57-43C4-AD6E-C4747BEDF493}"/>
              </a:ext>
            </a:extLst>
          </p:cNvPr>
          <p:cNvSpPr>
            <a:spLocks noGrp="1"/>
          </p:cNvSpPr>
          <p:nvPr>
            <p:ph type="dt" sz="half" idx="10"/>
          </p:nvPr>
        </p:nvSpPr>
        <p:spPr/>
        <p:txBody>
          <a:bodyPr/>
          <a:lstStyle/>
          <a:p>
            <a:fld id="{596E3044-BF02-46F0-BD03-930FEB6A4ACB}" type="datetime1">
              <a:rPr lang="en-US" smtClean="0"/>
              <a:t>2/16/2025</a:t>
            </a:fld>
            <a:endParaRPr lang="en-US" dirty="0"/>
          </a:p>
        </p:txBody>
      </p:sp>
      <p:sp>
        <p:nvSpPr>
          <p:cNvPr id="5" name="Footer Placeholder 4">
            <a:extLst>
              <a:ext uri="{FF2B5EF4-FFF2-40B4-BE49-F238E27FC236}">
                <a16:creationId xmlns:a16="http://schemas.microsoft.com/office/drawing/2014/main" id="{CD2398A9-F15B-40B8-ABEB-2EFEBDA54D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CEC252-C1BB-4604-B8CA-311BC94ACB36}"/>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143415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FD1CF-249D-4FC0-A944-70F87EBB8F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156F78-853C-4623-AA14-3D8BD0393C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C346C-50A9-4A8C-8FC4-3B3E99163298}"/>
              </a:ext>
            </a:extLst>
          </p:cNvPr>
          <p:cNvSpPr>
            <a:spLocks noGrp="1"/>
          </p:cNvSpPr>
          <p:nvPr>
            <p:ph type="dt" sz="half" idx="10"/>
          </p:nvPr>
        </p:nvSpPr>
        <p:spPr/>
        <p:txBody>
          <a:bodyPr/>
          <a:lstStyle/>
          <a:p>
            <a:fld id="{89185324-4696-42C4-A3C2-6F11DE8EEEA5}" type="datetime1">
              <a:rPr lang="en-US" smtClean="0"/>
              <a:t>2/16/2025</a:t>
            </a:fld>
            <a:endParaRPr lang="en-US" dirty="0"/>
          </a:p>
        </p:txBody>
      </p:sp>
      <p:sp>
        <p:nvSpPr>
          <p:cNvPr id="5" name="Footer Placeholder 4">
            <a:extLst>
              <a:ext uri="{FF2B5EF4-FFF2-40B4-BE49-F238E27FC236}">
                <a16:creationId xmlns:a16="http://schemas.microsoft.com/office/drawing/2014/main" id="{171B2E78-4D76-4D12-9A17-CCA7FEA1E1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C032B0-7332-4668-94F8-DE9668F471AD}"/>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408403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834D-61E8-42AA-BF06-5392C0026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337F4-682C-451A-8E8F-2AE00B4E9F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FFCB3-26AF-45F2-929F-9EAF2CD9A68A}"/>
              </a:ext>
            </a:extLst>
          </p:cNvPr>
          <p:cNvSpPr>
            <a:spLocks noGrp="1"/>
          </p:cNvSpPr>
          <p:nvPr>
            <p:ph type="dt" sz="half" idx="10"/>
          </p:nvPr>
        </p:nvSpPr>
        <p:spPr/>
        <p:txBody>
          <a:bodyPr/>
          <a:lstStyle/>
          <a:p>
            <a:fld id="{A608BFB7-A5D9-49E7-987E-BAB00AEDC79E}" type="datetime1">
              <a:rPr lang="en-US" smtClean="0"/>
              <a:t>2/16/2025</a:t>
            </a:fld>
            <a:endParaRPr lang="en-US" dirty="0"/>
          </a:p>
        </p:txBody>
      </p:sp>
      <p:sp>
        <p:nvSpPr>
          <p:cNvPr id="6" name="Slide Number Placeholder 5">
            <a:extLst>
              <a:ext uri="{FF2B5EF4-FFF2-40B4-BE49-F238E27FC236}">
                <a16:creationId xmlns:a16="http://schemas.microsoft.com/office/drawing/2014/main" id="{FC01EACC-65E5-42FE-8213-1CEB65F57ADA}"/>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3307579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F573-E132-4CA5-BD2B-B0E6E2B37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D36685-3AFC-49BC-A799-0CAB32899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FA96AB-D043-4DFB-913F-5A792E8DB2A0}"/>
              </a:ext>
            </a:extLst>
          </p:cNvPr>
          <p:cNvSpPr>
            <a:spLocks noGrp="1"/>
          </p:cNvSpPr>
          <p:nvPr>
            <p:ph type="dt" sz="half" idx="10"/>
          </p:nvPr>
        </p:nvSpPr>
        <p:spPr/>
        <p:txBody>
          <a:bodyPr/>
          <a:lstStyle/>
          <a:p>
            <a:fld id="{D6DDEE4E-55EB-4A01-9603-69C22CBBA84B}" type="datetime1">
              <a:rPr lang="en-US" smtClean="0"/>
              <a:t>2/16/2025</a:t>
            </a:fld>
            <a:endParaRPr lang="en-US" dirty="0"/>
          </a:p>
        </p:txBody>
      </p:sp>
      <p:sp>
        <p:nvSpPr>
          <p:cNvPr id="5" name="Footer Placeholder 4">
            <a:extLst>
              <a:ext uri="{FF2B5EF4-FFF2-40B4-BE49-F238E27FC236}">
                <a16:creationId xmlns:a16="http://schemas.microsoft.com/office/drawing/2014/main" id="{2130AF17-0829-4833-8A42-F3CD877595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7FFEAC-D8C7-4162-AE61-1EB83632F8A9}"/>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314271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1AD3-8572-4D4B-BF72-825AD0B7E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FE040-B701-4E3F-B687-A0FB35515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5EAFEF-895A-49F2-9098-A6954E3609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B34876-A7CD-42FE-A252-D3676EB1993F}"/>
              </a:ext>
            </a:extLst>
          </p:cNvPr>
          <p:cNvSpPr>
            <a:spLocks noGrp="1"/>
          </p:cNvSpPr>
          <p:nvPr>
            <p:ph type="dt" sz="half" idx="10"/>
          </p:nvPr>
        </p:nvSpPr>
        <p:spPr/>
        <p:txBody>
          <a:bodyPr/>
          <a:lstStyle/>
          <a:p>
            <a:fld id="{CEBDA947-EBA5-47FD-958E-458526F35CE9}" type="datetime1">
              <a:rPr lang="en-US" smtClean="0"/>
              <a:t>2/16/2025</a:t>
            </a:fld>
            <a:endParaRPr lang="en-US" dirty="0"/>
          </a:p>
        </p:txBody>
      </p:sp>
      <p:sp>
        <p:nvSpPr>
          <p:cNvPr id="6" name="Footer Placeholder 5">
            <a:extLst>
              <a:ext uri="{FF2B5EF4-FFF2-40B4-BE49-F238E27FC236}">
                <a16:creationId xmlns:a16="http://schemas.microsoft.com/office/drawing/2014/main" id="{922E7568-47DE-4356-B19F-7867670925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BD932B-6E92-4161-BA3C-2E1F99C50458}"/>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403858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C37B-6316-4360-91B5-FC4CE631D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A7279E-8C5C-4169-8B16-25B12D3AA3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94B54C-DA69-4A14-9600-84BE9D24C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8AD71-B5D3-429F-AA14-00EF1B9CA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FBA51-640A-439D-BDCE-9AA446B5D9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4CD7D4-C03B-4ED4-A571-6C5A9F4F33D2}"/>
              </a:ext>
            </a:extLst>
          </p:cNvPr>
          <p:cNvSpPr>
            <a:spLocks noGrp="1"/>
          </p:cNvSpPr>
          <p:nvPr>
            <p:ph type="dt" sz="half" idx="10"/>
          </p:nvPr>
        </p:nvSpPr>
        <p:spPr/>
        <p:txBody>
          <a:bodyPr/>
          <a:lstStyle/>
          <a:p>
            <a:fld id="{0B26B3BE-5053-4471-B77A-004E46ECEA69}" type="datetime1">
              <a:rPr lang="en-US" smtClean="0"/>
              <a:t>2/16/2025</a:t>
            </a:fld>
            <a:endParaRPr lang="en-US" dirty="0"/>
          </a:p>
        </p:txBody>
      </p:sp>
      <p:sp>
        <p:nvSpPr>
          <p:cNvPr id="8" name="Footer Placeholder 7">
            <a:extLst>
              <a:ext uri="{FF2B5EF4-FFF2-40B4-BE49-F238E27FC236}">
                <a16:creationId xmlns:a16="http://schemas.microsoft.com/office/drawing/2014/main" id="{78FE10AA-CF45-4BD8-A777-E317C0BB5B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785145-19DC-47A9-A037-BC370C37C35E}"/>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59358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42CC-2600-417F-88EF-A575656F8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799335-FEDD-4045-AF40-A88478DE2FB9}"/>
              </a:ext>
            </a:extLst>
          </p:cNvPr>
          <p:cNvSpPr>
            <a:spLocks noGrp="1"/>
          </p:cNvSpPr>
          <p:nvPr>
            <p:ph type="dt" sz="half" idx="10"/>
          </p:nvPr>
        </p:nvSpPr>
        <p:spPr/>
        <p:txBody>
          <a:bodyPr/>
          <a:lstStyle/>
          <a:p>
            <a:fld id="{13862791-C90C-4BB9-B3AE-C52638CF0EC0}" type="datetime1">
              <a:rPr lang="en-US" smtClean="0"/>
              <a:t>2/16/2025</a:t>
            </a:fld>
            <a:endParaRPr lang="en-US" dirty="0"/>
          </a:p>
        </p:txBody>
      </p:sp>
      <p:sp>
        <p:nvSpPr>
          <p:cNvPr id="4" name="Footer Placeholder 3">
            <a:extLst>
              <a:ext uri="{FF2B5EF4-FFF2-40B4-BE49-F238E27FC236}">
                <a16:creationId xmlns:a16="http://schemas.microsoft.com/office/drawing/2014/main" id="{FCB10046-D8D4-4E42-8C68-872F5C5933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06262B-B168-480C-B55F-70FA553F00FE}"/>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110124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E55DA-2174-4889-9CE0-58F4B6CC442F}"/>
              </a:ext>
            </a:extLst>
          </p:cNvPr>
          <p:cNvSpPr>
            <a:spLocks noGrp="1"/>
          </p:cNvSpPr>
          <p:nvPr>
            <p:ph type="dt" sz="half" idx="10"/>
          </p:nvPr>
        </p:nvSpPr>
        <p:spPr/>
        <p:txBody>
          <a:bodyPr/>
          <a:lstStyle/>
          <a:p>
            <a:fld id="{6273BCC8-BD87-4911-9921-0E8BAC2096E3}" type="datetime1">
              <a:rPr lang="en-US" smtClean="0"/>
              <a:t>2/16/2025</a:t>
            </a:fld>
            <a:endParaRPr lang="en-US" dirty="0"/>
          </a:p>
        </p:txBody>
      </p:sp>
      <p:sp>
        <p:nvSpPr>
          <p:cNvPr id="3" name="Footer Placeholder 2">
            <a:extLst>
              <a:ext uri="{FF2B5EF4-FFF2-40B4-BE49-F238E27FC236}">
                <a16:creationId xmlns:a16="http://schemas.microsoft.com/office/drawing/2014/main" id="{94A20B90-4186-4616-8B3C-C3A24FE182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AE948D-F7C2-4C3A-BB13-23AE5BBB3EA1}"/>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258849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CE60-8282-450F-A715-565171A5C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6BD80-4560-4BC3-B8A4-7006BA142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57B0C-A397-4B85-AB65-CAD3E0686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FB18C3-FA87-4EB2-BC59-069F01D2F737}"/>
              </a:ext>
            </a:extLst>
          </p:cNvPr>
          <p:cNvSpPr>
            <a:spLocks noGrp="1"/>
          </p:cNvSpPr>
          <p:nvPr>
            <p:ph type="dt" sz="half" idx="10"/>
          </p:nvPr>
        </p:nvSpPr>
        <p:spPr/>
        <p:txBody>
          <a:bodyPr/>
          <a:lstStyle/>
          <a:p>
            <a:fld id="{A4E6E838-B56F-410F-B90D-73C55B42B94A}" type="datetime1">
              <a:rPr lang="en-US" smtClean="0"/>
              <a:t>2/16/2025</a:t>
            </a:fld>
            <a:endParaRPr lang="en-US" dirty="0"/>
          </a:p>
        </p:txBody>
      </p:sp>
      <p:sp>
        <p:nvSpPr>
          <p:cNvPr id="6" name="Footer Placeholder 5">
            <a:extLst>
              <a:ext uri="{FF2B5EF4-FFF2-40B4-BE49-F238E27FC236}">
                <a16:creationId xmlns:a16="http://schemas.microsoft.com/office/drawing/2014/main" id="{4D71DBBE-214E-4EAE-B237-64C0ECDEBA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F5C341-C84E-4676-92F3-88DDBF39EB25}"/>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406333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C845-5FE3-4355-8033-944835E18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0DA6C-142F-401F-8F57-70C49080A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67B3B89-D15C-4077-B00E-4646BEDB4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1E6F3-FE82-47E9-8308-4ABCC469F9F4}"/>
              </a:ext>
            </a:extLst>
          </p:cNvPr>
          <p:cNvSpPr>
            <a:spLocks noGrp="1"/>
          </p:cNvSpPr>
          <p:nvPr>
            <p:ph type="dt" sz="half" idx="10"/>
          </p:nvPr>
        </p:nvSpPr>
        <p:spPr/>
        <p:txBody>
          <a:bodyPr/>
          <a:lstStyle/>
          <a:p>
            <a:fld id="{57F5899C-EDBC-4E8D-9941-B12A1CE36798}" type="datetime1">
              <a:rPr lang="en-US" smtClean="0"/>
              <a:t>2/16/2025</a:t>
            </a:fld>
            <a:endParaRPr lang="en-US" dirty="0"/>
          </a:p>
        </p:txBody>
      </p:sp>
      <p:sp>
        <p:nvSpPr>
          <p:cNvPr id="6" name="Footer Placeholder 5">
            <a:extLst>
              <a:ext uri="{FF2B5EF4-FFF2-40B4-BE49-F238E27FC236}">
                <a16:creationId xmlns:a16="http://schemas.microsoft.com/office/drawing/2014/main" id="{F891F07B-A47F-486A-8ABD-A5926D4C67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BC8206-46EE-4A70-B677-1B7DFF42B40C}"/>
              </a:ext>
            </a:extLst>
          </p:cNvPr>
          <p:cNvSpPr>
            <a:spLocks noGrp="1"/>
          </p:cNvSpPr>
          <p:nvPr>
            <p:ph type="sldNum" sz="quarter" idx="12"/>
          </p:nvPr>
        </p:nvSpPr>
        <p:spPr/>
        <p:txBody>
          <a:bodyPr/>
          <a:lstStyle/>
          <a:p>
            <a:fld id="{859650AF-1715-44D7-90B0-E8D8A605F52D}" type="slidenum">
              <a:rPr lang="en-US" smtClean="0"/>
              <a:t>‹#›</a:t>
            </a:fld>
            <a:endParaRPr lang="en-US" dirty="0"/>
          </a:p>
        </p:txBody>
      </p:sp>
    </p:spTree>
    <p:extLst>
      <p:ext uri="{BB962C8B-B14F-4D97-AF65-F5344CB8AC3E}">
        <p14:creationId xmlns:p14="http://schemas.microsoft.com/office/powerpoint/2010/main" val="1074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BA2B2-C436-4C3D-8067-D8AB69016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CD9B8-3A66-415D-8582-320F67601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0B548-F6D9-47E8-8B18-BCF33972C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4F3D6-9598-4585-9833-C5E0213DBBC9}" type="datetime1">
              <a:rPr lang="en-US" smtClean="0"/>
              <a:t>2/16/2025</a:t>
            </a:fld>
            <a:endParaRPr lang="en-US" dirty="0"/>
          </a:p>
        </p:txBody>
      </p:sp>
      <p:sp>
        <p:nvSpPr>
          <p:cNvPr id="5" name="Footer Placeholder 4">
            <a:extLst>
              <a:ext uri="{FF2B5EF4-FFF2-40B4-BE49-F238E27FC236}">
                <a16:creationId xmlns:a16="http://schemas.microsoft.com/office/drawing/2014/main" id="{443B30FE-546A-4E98-90BE-7E108E9B8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503FD9-3552-46BB-A6D2-2FE032028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650AF-1715-44D7-90B0-E8D8A605F52D}" type="slidenum">
              <a:rPr lang="en-US" smtClean="0"/>
              <a:t>‹#›</a:t>
            </a:fld>
            <a:endParaRPr lang="en-US" dirty="0"/>
          </a:p>
        </p:txBody>
      </p:sp>
    </p:spTree>
    <p:extLst>
      <p:ext uri="{BB962C8B-B14F-4D97-AF65-F5344CB8AC3E}">
        <p14:creationId xmlns:p14="http://schemas.microsoft.com/office/powerpoint/2010/main" val="348146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allpaperflare.com/blue-light-optical-fiber-technology-cable-lighting-optics-wallpaper-tmeut"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joanne.camelot@gmail.com" TargetMode="External"/><Relationship Id="rId2" Type="http://schemas.openxmlformats.org/officeDocument/2006/relationships/hyperlink" Target="mailto:kristenkniest@gmail.com"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5127" y="709802"/>
            <a:ext cx="4015414" cy="3573516"/>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Camelot Subdivision Annual HOA Meeting </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Weldon Spring City Hall </a:t>
            </a:r>
            <a:br>
              <a:rPr lang="en-US" sz="3600" dirty="0"/>
            </a:br>
            <a:r>
              <a:rPr lang="en-US" sz="3600" dirty="0"/>
              <a:t>February 11, 2025</a:t>
            </a:r>
            <a:br>
              <a:rPr lang="en-US" sz="3600" dirty="0"/>
            </a:br>
            <a:r>
              <a:rPr lang="en-US" sz="3600" kern="1200" dirty="0">
                <a:solidFill>
                  <a:schemeClr val="tx1"/>
                </a:solidFill>
                <a:latin typeface="+mj-lt"/>
                <a:ea typeface="+mj-ea"/>
                <a:cs typeface="+mj-cs"/>
              </a:rPr>
              <a:t>7:00 pm </a:t>
            </a:r>
            <a:br>
              <a:rPr lang="en-US" sz="3600" i="1" kern="1200" dirty="0">
                <a:solidFill>
                  <a:schemeClr val="tx1"/>
                </a:solidFill>
                <a:latin typeface="+mj-lt"/>
                <a:ea typeface="+mj-ea"/>
                <a:cs typeface="+mj-cs"/>
              </a:rPr>
            </a:br>
            <a:endParaRPr lang="en-US" sz="3600" i="1"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sz="quarter" idx="1"/>
          </p:nvPr>
        </p:nvPicPr>
        <p:blipFill>
          <a:blip r:embed="rId3"/>
          <a:stretch>
            <a:fillRect/>
          </a:stretch>
        </p:blipFill>
        <p:spPr>
          <a:xfrm>
            <a:off x="4654296" y="709802"/>
            <a:ext cx="7214616" cy="5410964"/>
          </a:xfrm>
          <a:prstGeom prst="rect">
            <a:avLst/>
          </a:prstGeom>
        </p:spPr>
      </p:pic>
    </p:spTree>
    <p:extLst>
      <p:ext uri="{BB962C8B-B14F-4D97-AF65-F5344CB8AC3E}">
        <p14:creationId xmlns:p14="http://schemas.microsoft.com/office/powerpoint/2010/main" val="192655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12DAE5-710E-B526-03B0-B251FF1CE29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3B7879-8D93-D140-E3E6-62599306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91057C-1CB0-E3A9-14C0-B93E4864074A}"/>
              </a:ext>
            </a:extLst>
          </p:cNvPr>
          <p:cNvSpPr>
            <a:spLocks noGrp="1"/>
          </p:cNvSpPr>
          <p:nvPr>
            <p:ph type="title"/>
          </p:nvPr>
        </p:nvSpPr>
        <p:spPr>
          <a:xfrm>
            <a:off x="838200" y="365125"/>
            <a:ext cx="10515600" cy="1325563"/>
          </a:xfrm>
        </p:spPr>
        <p:txBody>
          <a:bodyPr>
            <a:normAutofit/>
          </a:bodyPr>
          <a:lstStyle/>
          <a:p>
            <a:r>
              <a:rPr lang="en-US" sz="4600" dirty="0"/>
              <a:t>Budget for 2025</a:t>
            </a:r>
          </a:p>
        </p:txBody>
      </p:sp>
      <p:sp>
        <p:nvSpPr>
          <p:cNvPr id="12" name="sketch line">
            <a:extLst>
              <a:ext uri="{FF2B5EF4-FFF2-40B4-BE49-F238E27FC236}">
                <a16:creationId xmlns:a16="http://schemas.microsoft.com/office/drawing/2014/main" id="{E0C63F6A-C08E-98D1-0FCD-2ABEBB54B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AD3EF63-C1F9-A358-487B-87EAC3F72EA9}"/>
              </a:ext>
            </a:extLst>
          </p:cNvPr>
          <p:cNvSpPr>
            <a:spLocks noGrp="1"/>
          </p:cNvSpPr>
          <p:nvPr>
            <p:ph idx="1"/>
          </p:nvPr>
        </p:nvSpPr>
        <p:spPr>
          <a:xfrm>
            <a:off x="838200" y="1929384"/>
            <a:ext cx="10515600" cy="4251960"/>
          </a:xfrm>
        </p:spPr>
        <p:txBody>
          <a:bodyPr>
            <a:normAutofit/>
          </a:bodyPr>
          <a:lstStyle/>
          <a:p>
            <a:endParaRPr lang="en-US" sz="2400" dirty="0"/>
          </a:p>
          <a:p>
            <a:pPr marL="342900" marR="0" lvl="0" indent="-342900">
              <a:spcAft>
                <a:spcPts val="1200"/>
              </a:spcAft>
              <a:buFont typeface="Symbol" panose="05050102010706020507" pitchFamily="18" charset="2"/>
              <a:buChar char=""/>
            </a:pPr>
            <a:r>
              <a:rPr lang="en-US" sz="1800" dirty="0">
                <a:solidFill>
                  <a:srgbClr val="404040"/>
                </a:solidFill>
                <a:effectLst/>
                <a:latin typeface="Calibri Light" panose="020F0302020204030204" pitchFamily="34" charset="0"/>
                <a:ea typeface="Times New Roman" panose="02020603050405020304" pitchFamily="18" charset="0"/>
                <a:cs typeface="Times New Roman" panose="02020603050405020304" pitchFamily="18" charset="0"/>
              </a:rPr>
              <a:t>We are planning an expense budget of 85.5k for 2025 which is 10k than the 2024 budget but is 17k less than the actual expenses for 2024. </a:t>
            </a:r>
          </a:p>
          <a:p>
            <a:pPr marL="342900" marR="0" lvl="0" indent="-342900">
              <a:spcAft>
                <a:spcPts val="1200"/>
              </a:spcAft>
              <a:buFont typeface="Symbol" panose="05050102010706020507" pitchFamily="18" charset="2"/>
              <a:buChar char=""/>
            </a:pPr>
            <a:r>
              <a:rPr lang="en-US" sz="1800" dirty="0">
                <a:solidFill>
                  <a:srgbClr val="404040"/>
                </a:solidFill>
                <a:effectLst/>
                <a:latin typeface="Calibri Light" panose="020F0302020204030204" pitchFamily="34" charset="0"/>
                <a:ea typeface="Times New Roman" panose="02020603050405020304" pitchFamily="18" charset="0"/>
                <a:cs typeface="Times New Roman" panose="02020603050405020304" pitchFamily="18" charset="0"/>
              </a:rPr>
              <a:t>Most expenses by category are controllable, like street light expenses, but the ponds and grounds are less controllable due to aging of the grounds and weather conditions. Record rain events, erosion, washouts, and a larger number of dead trees are unpredictable and can be costly.</a:t>
            </a:r>
          </a:p>
          <a:p>
            <a:pPr marL="0" indent="0">
              <a:buNone/>
            </a:pPr>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811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23D27-F389-45ED-5159-B9F8C0BDE1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458DCD-617F-5427-1B20-60D1DED02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FCB0F2-616A-F7A7-389B-251F70D5C3A7}"/>
              </a:ext>
            </a:extLst>
          </p:cNvPr>
          <p:cNvSpPr>
            <a:spLocks noGrp="1"/>
          </p:cNvSpPr>
          <p:nvPr>
            <p:ph type="title"/>
          </p:nvPr>
        </p:nvSpPr>
        <p:spPr>
          <a:xfrm>
            <a:off x="838200" y="365125"/>
            <a:ext cx="10515600" cy="1325563"/>
          </a:xfrm>
        </p:spPr>
        <p:txBody>
          <a:bodyPr>
            <a:normAutofit/>
          </a:bodyPr>
          <a:lstStyle/>
          <a:p>
            <a:r>
              <a:rPr lang="en-US" sz="4600" dirty="0"/>
              <a:t>Impacts to Our Financial Future</a:t>
            </a:r>
          </a:p>
        </p:txBody>
      </p:sp>
      <p:sp>
        <p:nvSpPr>
          <p:cNvPr id="12" name="sketch line">
            <a:extLst>
              <a:ext uri="{FF2B5EF4-FFF2-40B4-BE49-F238E27FC236}">
                <a16:creationId xmlns:a16="http://schemas.microsoft.com/office/drawing/2014/main" id="{DE1A3549-275D-7E19-9655-1704DCE69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6A4BCF-04E5-A55F-79B4-937A9E454034}"/>
              </a:ext>
            </a:extLst>
          </p:cNvPr>
          <p:cNvSpPr>
            <a:spLocks noGrp="1"/>
          </p:cNvSpPr>
          <p:nvPr>
            <p:ph idx="1"/>
          </p:nvPr>
        </p:nvSpPr>
        <p:spPr>
          <a:xfrm>
            <a:off x="838200" y="1929384"/>
            <a:ext cx="10515600" cy="4251960"/>
          </a:xfrm>
        </p:spPr>
        <p:txBody>
          <a:bodyPr>
            <a:normAutofit/>
          </a:bodyPr>
          <a:lstStyle/>
          <a:p>
            <a:endParaRPr lang="en-US" sz="2400" dirty="0"/>
          </a:p>
          <a:p>
            <a:r>
              <a:rPr lang="en-US" sz="2400" dirty="0"/>
              <a:t>Camelot is an aging community almost 30 years old</a:t>
            </a:r>
          </a:p>
          <a:p>
            <a:r>
              <a:rPr lang="en-US" sz="2400" dirty="0"/>
              <a:t>There are issues related to the age of the community which will need to be addressed over time, here are three items as an example:</a:t>
            </a:r>
          </a:p>
          <a:p>
            <a:pPr lvl="1"/>
            <a:r>
              <a:rPr lang="en-US" sz="2000" b="1" dirty="0"/>
              <a:t>Dredging the lakes</a:t>
            </a:r>
            <a:r>
              <a:rPr lang="en-US" sz="2000" dirty="0"/>
              <a:t>: these are six figure expenses, messy and dredging takes months</a:t>
            </a:r>
          </a:p>
          <a:p>
            <a:pPr lvl="1"/>
            <a:r>
              <a:rPr lang="en-US" sz="2000" b="1" dirty="0"/>
              <a:t>Mitigation of the erosion into the lakes and erosion of the lake banks</a:t>
            </a:r>
            <a:r>
              <a:rPr lang="en-US" sz="2000" dirty="0"/>
              <a:t>: we engaged the services of a new erosion specialist/consultant (</a:t>
            </a:r>
            <a:r>
              <a:rPr lang="en-US" sz="2000" dirty="0" err="1"/>
              <a:t>Drainscapes</a:t>
            </a:r>
            <a:r>
              <a:rPr lang="en-US" sz="2000" dirty="0"/>
              <a:t>) to insure we are approaching the issues properly</a:t>
            </a:r>
          </a:p>
          <a:p>
            <a:pPr lvl="1"/>
            <a:r>
              <a:rPr lang="en-US" sz="2000" b="1" dirty="0"/>
              <a:t>Storm Sewer Maintenance: </a:t>
            </a:r>
            <a:r>
              <a:rPr lang="en-US" sz="2000" dirty="0"/>
              <a:t>we have a legal disagreement with the City of Weldon Spring: They are asserting the storm sewers were never properly dedicated and accepted by the City. We have, through legal counsel, studied the documents through sunshine laws and believe the storm sewers have been accepted by the City.</a:t>
            </a:r>
          </a:p>
          <a:p>
            <a:pPr lvl="1"/>
            <a:endParaRPr lang="en-US" sz="2000" dirty="0"/>
          </a:p>
          <a:p>
            <a:pPr lvl="1"/>
            <a:endParaRPr lang="en-US" sz="2000" dirty="0"/>
          </a:p>
          <a:p>
            <a:endParaRPr lang="en-US" sz="2400" dirty="0"/>
          </a:p>
          <a:p>
            <a:endParaRPr lang="en-US" sz="2400" dirty="0"/>
          </a:p>
          <a:p>
            <a:endParaRPr lang="en-US" sz="2400" dirty="0"/>
          </a:p>
        </p:txBody>
      </p:sp>
    </p:spTree>
    <p:extLst>
      <p:ext uri="{BB962C8B-B14F-4D97-AF65-F5344CB8AC3E}">
        <p14:creationId xmlns:p14="http://schemas.microsoft.com/office/powerpoint/2010/main" val="51062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52AFF2-50B6-17CA-4D19-A759FEF1ABE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396D3D-4DEB-9D20-614B-888C58AA3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7F2E2A-16FE-ACF6-0E14-FA15E0DA28F9}"/>
              </a:ext>
            </a:extLst>
          </p:cNvPr>
          <p:cNvSpPr>
            <a:spLocks noGrp="1"/>
          </p:cNvSpPr>
          <p:nvPr>
            <p:ph type="title"/>
          </p:nvPr>
        </p:nvSpPr>
        <p:spPr>
          <a:xfrm>
            <a:off x="838200" y="365125"/>
            <a:ext cx="10515600" cy="1325563"/>
          </a:xfrm>
        </p:spPr>
        <p:txBody>
          <a:bodyPr>
            <a:normAutofit/>
          </a:bodyPr>
          <a:lstStyle/>
          <a:p>
            <a:r>
              <a:rPr lang="en-US" sz="4600" dirty="0"/>
              <a:t>Looking Ahead </a:t>
            </a:r>
          </a:p>
        </p:txBody>
      </p:sp>
      <p:sp>
        <p:nvSpPr>
          <p:cNvPr id="12" name="sketch line">
            <a:extLst>
              <a:ext uri="{FF2B5EF4-FFF2-40B4-BE49-F238E27FC236}">
                <a16:creationId xmlns:a16="http://schemas.microsoft.com/office/drawing/2014/main" id="{ADBAEE67-E354-30A3-F46C-D93A789BD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F448D2-4225-4F32-733A-91893D94184B}"/>
              </a:ext>
            </a:extLst>
          </p:cNvPr>
          <p:cNvSpPr>
            <a:spLocks noGrp="1"/>
          </p:cNvSpPr>
          <p:nvPr>
            <p:ph idx="1"/>
          </p:nvPr>
        </p:nvSpPr>
        <p:spPr>
          <a:xfrm>
            <a:off x="838200" y="1929384"/>
            <a:ext cx="10515600" cy="4251960"/>
          </a:xfrm>
        </p:spPr>
        <p:txBody>
          <a:bodyPr>
            <a:normAutofit/>
          </a:bodyPr>
          <a:lstStyle/>
          <a:p>
            <a:pPr marL="0" indent="0">
              <a:buNone/>
            </a:pPr>
            <a:endParaRPr lang="en-US" sz="2400" dirty="0"/>
          </a:p>
          <a:p>
            <a:pPr marL="457200" lvl="1" indent="0">
              <a:buNone/>
            </a:pPr>
            <a:endParaRPr lang="en-US" sz="2000" dirty="0"/>
          </a:p>
          <a:p>
            <a:pPr lvl="1"/>
            <a:r>
              <a:rPr lang="en-US" sz="2800" dirty="0"/>
              <a:t>Special Assessments may be necessary at some point to address any of the points referenced above.  </a:t>
            </a:r>
          </a:p>
          <a:p>
            <a:pPr lvl="1"/>
            <a:r>
              <a:rPr lang="en-US" sz="2800" dirty="0"/>
              <a:t>Possibly Amending the HOA bylaws to:</a:t>
            </a:r>
          </a:p>
          <a:p>
            <a:pPr marL="457200" lvl="1" indent="0">
              <a:buNone/>
            </a:pPr>
            <a:r>
              <a:rPr lang="en-US" sz="2800" dirty="0"/>
              <a:t> 	-  Allow us to resolve the storm sewer issue</a:t>
            </a:r>
          </a:p>
          <a:p>
            <a:pPr marL="457200" lvl="1" indent="0">
              <a:buNone/>
            </a:pPr>
            <a:r>
              <a:rPr lang="en-US" sz="2800" dirty="0"/>
              <a:t>	- Update some of the language to reflect a mature community 	with issues we are now facing versus a community under 	development</a:t>
            </a:r>
          </a:p>
          <a:p>
            <a:pPr marL="0" indent="0">
              <a:buNone/>
            </a:pPr>
            <a:endParaRPr lang="en-US" sz="2400" dirty="0"/>
          </a:p>
        </p:txBody>
      </p:sp>
    </p:spTree>
    <p:extLst>
      <p:ext uri="{BB962C8B-B14F-4D97-AF65-F5344CB8AC3E}">
        <p14:creationId xmlns:p14="http://schemas.microsoft.com/office/powerpoint/2010/main" val="158566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7D456-BCEA-42C3-8B3A-6B73228F2861}"/>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4200" kern="1200" dirty="0">
                <a:solidFill>
                  <a:schemeClr val="tx1"/>
                </a:solidFill>
                <a:latin typeface="+mj-lt"/>
                <a:ea typeface="+mj-ea"/>
                <a:cs typeface="+mj-cs"/>
              </a:rPr>
              <a:t>Common Grounds, Trails, Lakes </a:t>
            </a:r>
            <a:br>
              <a:rPr lang="en-US" sz="4200" kern="1200" dirty="0">
                <a:solidFill>
                  <a:schemeClr val="tx1"/>
                </a:solidFill>
                <a:latin typeface="+mj-lt"/>
                <a:ea typeface="+mj-ea"/>
                <a:cs typeface="+mj-cs"/>
              </a:rPr>
            </a:br>
            <a:r>
              <a:rPr lang="en-US" sz="3200" kern="1200" dirty="0">
                <a:solidFill>
                  <a:schemeClr val="tx1"/>
                </a:solidFill>
                <a:latin typeface="+mj-lt"/>
                <a:ea typeface="+mj-ea"/>
                <a:cs typeface="+mj-cs"/>
              </a:rPr>
              <a:t>3 Extraordinarily Heavy Rain Events </a:t>
            </a:r>
          </a:p>
        </p:txBody>
      </p:sp>
      <p:sp>
        <p:nvSpPr>
          <p:cNvPr id="3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1638429-8742-2056-B43F-8A5D466C44DE}"/>
              </a:ext>
            </a:extLst>
          </p:cNvPr>
          <p:cNvSpPr>
            <a:spLocks noGrp="1"/>
          </p:cNvSpPr>
          <p:nvPr>
            <p:ph type="subTitle" idx="1"/>
          </p:nvPr>
        </p:nvSpPr>
        <p:spPr>
          <a:xfrm>
            <a:off x="838200" y="1929384"/>
            <a:ext cx="10515600" cy="4251960"/>
          </a:xfrm>
        </p:spPr>
        <p:txBody>
          <a:bodyPr vert="horz" lIns="91440" tIns="45720" rIns="91440" bIns="45720" rtlCol="0">
            <a:normAutofit/>
          </a:bodyPr>
          <a:lstStyle/>
          <a:p>
            <a:pPr marL="342900" indent="-228600" algn="l">
              <a:buFont typeface="Arial" panose="020B0604020202020204" pitchFamily="34" charset="0"/>
              <a:buChar char="•"/>
            </a:pPr>
            <a:r>
              <a:rPr lang="en-US" sz="2200" dirty="0"/>
              <a:t>Washed out trails and dumped soil and water into the lakes</a:t>
            </a:r>
          </a:p>
          <a:p>
            <a:pPr marL="342900" indent="-228600" algn="l">
              <a:buFont typeface="Arial" panose="020B0604020202020204" pitchFamily="34" charset="0"/>
              <a:buChar char="•"/>
            </a:pPr>
            <a:r>
              <a:rPr lang="en-US" sz="2200" dirty="0"/>
              <a:t>Upset the balance of the lakes</a:t>
            </a:r>
          </a:p>
          <a:p>
            <a:pPr marL="342900" indent="-228600" algn="l">
              <a:buFont typeface="Arial" panose="020B0604020202020204" pitchFamily="34" charset="0"/>
              <a:buChar char="•"/>
            </a:pPr>
            <a:r>
              <a:rPr lang="en-US" sz="2200" dirty="0"/>
              <a:t>Washed out the flume in the retention basin on Cornwall</a:t>
            </a:r>
          </a:p>
          <a:p>
            <a:pPr marL="342900"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357524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442EE18-3233-C98C-7DC7-10DD0E18ACF1}"/>
              </a:ext>
            </a:extLst>
          </p:cNvPr>
          <p:cNvSpPr>
            <a:spLocks noGrp="1"/>
          </p:cNvSpPr>
          <p:nvPr>
            <p:ph type="title"/>
          </p:nvPr>
        </p:nvSpPr>
        <p:spPr>
          <a:xfrm>
            <a:off x="890338" y="2607108"/>
            <a:ext cx="3734014" cy="1599132"/>
          </a:xfrm>
        </p:spPr>
        <p:txBody>
          <a:bodyPr vert="horz" lIns="91440" tIns="45720" rIns="91440" bIns="45720" rtlCol="0" anchor="b">
            <a:normAutofit fontScale="90000"/>
          </a:bodyPr>
          <a:lstStyle/>
          <a:p>
            <a:r>
              <a:rPr lang="en-US" sz="5400" dirty="0"/>
              <a:t>Repair Washout on Trail to Lake</a:t>
            </a:r>
          </a:p>
        </p:txBody>
      </p:sp>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irt path with rocks and trees&#10;&#10;Description automatically generated">
            <a:extLst>
              <a:ext uri="{FF2B5EF4-FFF2-40B4-BE49-F238E27FC236}">
                <a16:creationId xmlns:a16="http://schemas.microsoft.com/office/drawing/2014/main" id="{938965A6-AACC-793C-1D47-5267E55B9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478" y="-136525"/>
            <a:ext cx="5143500" cy="6858000"/>
          </a:xfrm>
          <a:prstGeom prst="rect">
            <a:avLst/>
          </a:prstGeom>
        </p:spPr>
      </p:pic>
    </p:spTree>
    <p:extLst>
      <p:ext uri="{BB962C8B-B14F-4D97-AF65-F5344CB8AC3E}">
        <p14:creationId xmlns:p14="http://schemas.microsoft.com/office/powerpoint/2010/main" val="112928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D615E-C555-9DB3-824A-E024CFAAA712}"/>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4DFC0A5-5FE2-9C47-2F83-1CF61259E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ketchy line">
            <a:extLst>
              <a:ext uri="{FF2B5EF4-FFF2-40B4-BE49-F238E27FC236}">
                <a16:creationId xmlns:a16="http://schemas.microsoft.com/office/drawing/2014/main" id="{38E80BD0-C268-DB3E-0AE6-82D21AF8B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ond with rocks and trees&#10;&#10;Description automatically generated">
            <a:extLst>
              <a:ext uri="{FF2B5EF4-FFF2-40B4-BE49-F238E27FC236}">
                <a16:creationId xmlns:a16="http://schemas.microsoft.com/office/drawing/2014/main" id="{2A079914-DB5E-9C42-9033-81561865D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56" y="0"/>
            <a:ext cx="7358743" cy="6858000"/>
          </a:xfrm>
          <a:prstGeom prst="rect">
            <a:avLst/>
          </a:prstGeom>
        </p:spPr>
      </p:pic>
      <p:sp>
        <p:nvSpPr>
          <p:cNvPr id="8" name="Title 7">
            <a:extLst>
              <a:ext uri="{FF2B5EF4-FFF2-40B4-BE49-F238E27FC236}">
                <a16:creationId xmlns:a16="http://schemas.microsoft.com/office/drawing/2014/main" id="{A03FBF98-8DDD-97D8-1098-044350612532}"/>
              </a:ext>
            </a:extLst>
          </p:cNvPr>
          <p:cNvSpPr>
            <a:spLocks noGrp="1"/>
          </p:cNvSpPr>
          <p:nvPr>
            <p:ph type="title"/>
          </p:nvPr>
        </p:nvSpPr>
        <p:spPr>
          <a:xfrm>
            <a:off x="145444" y="2766218"/>
            <a:ext cx="10515600" cy="1325563"/>
          </a:xfrm>
        </p:spPr>
        <p:txBody>
          <a:bodyPr/>
          <a:lstStyle/>
          <a:p>
            <a:r>
              <a:rPr lang="en-US" dirty="0"/>
              <a:t>Upper Perceval</a:t>
            </a:r>
            <a:br>
              <a:rPr lang="en-US" dirty="0"/>
            </a:br>
            <a:endParaRPr lang="en-US" dirty="0"/>
          </a:p>
        </p:txBody>
      </p:sp>
    </p:spTree>
    <p:extLst>
      <p:ext uri="{BB962C8B-B14F-4D97-AF65-F5344CB8AC3E}">
        <p14:creationId xmlns:p14="http://schemas.microsoft.com/office/powerpoint/2010/main" val="205630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36B041-0551-050E-C95D-10A4548CEFD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BF0DDBB-4190-73ED-4A5E-75353EE8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ketchy line">
            <a:extLst>
              <a:ext uri="{FF2B5EF4-FFF2-40B4-BE49-F238E27FC236}">
                <a16:creationId xmlns:a16="http://schemas.microsoft.com/office/drawing/2014/main" id="{8BBE14CB-75D4-B5C7-A8B2-D36AE5AD4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467C3694-E4BB-15BE-2589-432CB5959D68}"/>
              </a:ext>
            </a:extLst>
          </p:cNvPr>
          <p:cNvSpPr>
            <a:spLocks noGrp="1"/>
          </p:cNvSpPr>
          <p:nvPr>
            <p:ph type="title"/>
          </p:nvPr>
        </p:nvSpPr>
        <p:spPr>
          <a:xfrm>
            <a:off x="145444" y="2766218"/>
            <a:ext cx="10515600" cy="1325563"/>
          </a:xfrm>
        </p:spPr>
        <p:txBody>
          <a:bodyPr>
            <a:normAutofit fontScale="90000"/>
          </a:bodyPr>
          <a:lstStyle/>
          <a:p>
            <a:r>
              <a:rPr lang="en-US" dirty="0"/>
              <a:t>Cornwall Flume to</a:t>
            </a:r>
            <a:br>
              <a:rPr lang="en-US" dirty="0"/>
            </a:br>
            <a:r>
              <a:rPr lang="en-US" dirty="0"/>
              <a:t>Retention Basin</a:t>
            </a:r>
            <a:br>
              <a:rPr lang="en-US" dirty="0"/>
            </a:br>
            <a:r>
              <a:rPr lang="en-US" dirty="0"/>
              <a:t>Washed Out</a:t>
            </a:r>
          </a:p>
        </p:txBody>
      </p:sp>
      <p:sp>
        <p:nvSpPr>
          <p:cNvPr id="2" name="AutoShape 2" descr="Image preview">
            <a:extLst>
              <a:ext uri="{FF2B5EF4-FFF2-40B4-BE49-F238E27FC236}">
                <a16:creationId xmlns:a16="http://schemas.microsoft.com/office/drawing/2014/main" id="{0DF25545-FF73-4819-1009-F07C6E04C2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erson standing next to a curb&#10;&#10;Description automatically generated">
            <a:extLst>
              <a:ext uri="{FF2B5EF4-FFF2-40B4-BE49-F238E27FC236}">
                <a16:creationId xmlns:a16="http://schemas.microsoft.com/office/drawing/2014/main" id="{38CFAE1D-6198-D3B4-FA82-3C54115FE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98146" y="857250"/>
            <a:ext cx="6858000" cy="5143500"/>
          </a:xfrm>
          <a:prstGeom prst="rect">
            <a:avLst/>
          </a:prstGeom>
        </p:spPr>
      </p:pic>
    </p:spTree>
    <p:extLst>
      <p:ext uri="{BB962C8B-B14F-4D97-AF65-F5344CB8AC3E}">
        <p14:creationId xmlns:p14="http://schemas.microsoft.com/office/powerpoint/2010/main" val="324240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8" name="Rectangle 208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E714AAA-F072-9738-18F0-BDC869BDD91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Cornwall Repair</a:t>
            </a:r>
          </a:p>
        </p:txBody>
      </p:sp>
      <p:sp>
        <p:nvSpPr>
          <p:cNvPr id="209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th in a field&#10;&#10;Description automatically generated with medium confidence">
            <a:extLst>
              <a:ext uri="{FF2B5EF4-FFF2-40B4-BE49-F238E27FC236}">
                <a16:creationId xmlns:a16="http://schemas.microsoft.com/office/drawing/2014/main" id="{73569EDE-459C-B771-42A0-24503850D9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486400" y="1333881"/>
            <a:ext cx="5550408" cy="4162806"/>
          </a:xfrm>
          <a:prstGeom prst="rect">
            <a:avLst/>
          </a:prstGeom>
        </p:spPr>
      </p:pic>
      <p:sp>
        <p:nvSpPr>
          <p:cNvPr id="2" name="AutoShape 2" descr="Image preview">
            <a:extLst>
              <a:ext uri="{FF2B5EF4-FFF2-40B4-BE49-F238E27FC236}">
                <a16:creationId xmlns:a16="http://schemas.microsoft.com/office/drawing/2014/main" id="{AB18167E-1927-4B15-6F6B-31424E2878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488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0">
            <a:extLst>
              <a:ext uri="{FF2B5EF4-FFF2-40B4-BE49-F238E27FC236}">
                <a16:creationId xmlns:a16="http://schemas.microsoft.com/office/drawing/2014/main" id="{1C1925A2-EE3F-F1DD-43B4-F33B15BBFD4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Lakes</a:t>
            </a: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a:extLst>
              <a:ext uri="{FF2B5EF4-FFF2-40B4-BE49-F238E27FC236}">
                <a16:creationId xmlns:a16="http://schemas.microsoft.com/office/drawing/2014/main" id="{A5C6E282-A149-1D0D-E5AF-C6425A2B835A}"/>
              </a:ext>
            </a:extLst>
          </p:cNvPr>
          <p:cNvSpPr>
            <a:spLocks noGrp="1"/>
          </p:cNvSpPr>
          <p:nvPr>
            <p:ph type="body" sz="half" idx="2"/>
          </p:nvPr>
        </p:nvSpPr>
        <p:spPr>
          <a:xfrm>
            <a:off x="489332" y="2807353"/>
            <a:ext cx="4670097" cy="3848576"/>
          </a:xfrm>
        </p:spPr>
        <p:txBody>
          <a:bodyPr vert="horz" lIns="91440" tIns="45720" rIns="91440" bIns="45720" rtlCol="0">
            <a:normAutofit fontScale="92500" lnSpcReduction="10000"/>
          </a:bodyPr>
          <a:lstStyle/>
          <a:p>
            <a:pPr indent="-228600">
              <a:buFont typeface="Arial" panose="020B0604020202020204" pitchFamily="34" charset="0"/>
              <a:buChar char="•"/>
            </a:pPr>
            <a:endParaRPr lang="en-US" sz="1900" b="0" i="0" dirty="0">
              <a:effectLst/>
            </a:endParaRPr>
          </a:p>
          <a:p>
            <a:pPr marL="0" marR="0" indent="-228600">
              <a:spcBef>
                <a:spcPts val="0"/>
              </a:spcBef>
              <a:spcAft>
                <a:spcPts val="0"/>
              </a:spcAft>
              <a:buFont typeface="Arial" panose="020B0604020202020204" pitchFamily="34" charset="0"/>
              <a:buChar char="•"/>
            </a:pPr>
            <a:r>
              <a:rPr lang="en-US" sz="2400" b="0" i="0" dirty="0">
                <a:effectLst/>
              </a:rPr>
              <a:t>Must be maintained consistent with Federal Clean Water Act</a:t>
            </a:r>
          </a:p>
          <a:p>
            <a:pPr marR="0">
              <a:spcBef>
                <a:spcPts val="0"/>
              </a:spcBef>
              <a:spcAft>
                <a:spcPts val="0"/>
              </a:spcAft>
            </a:pPr>
            <a:endParaRPr lang="en-US" sz="2400" b="0" i="0" dirty="0">
              <a:effectLst/>
            </a:endParaRPr>
          </a:p>
          <a:p>
            <a:pPr marL="0" marR="0" indent="-228600">
              <a:spcBef>
                <a:spcPts val="0"/>
              </a:spcBef>
              <a:spcAft>
                <a:spcPts val="0"/>
              </a:spcAft>
              <a:buFont typeface="Arial" panose="020B0604020202020204" pitchFamily="34" charset="0"/>
              <a:buChar char="•"/>
            </a:pPr>
            <a:r>
              <a:rPr lang="en-US" sz="2400" dirty="0"/>
              <a:t>Contract with Solitude Lake Management renewed for 2025</a:t>
            </a:r>
          </a:p>
          <a:p>
            <a:pPr marR="0">
              <a:spcBef>
                <a:spcPts val="0"/>
              </a:spcBef>
              <a:spcAft>
                <a:spcPts val="0"/>
              </a:spcAft>
            </a:pPr>
            <a:endParaRPr lang="en-US" sz="2400" dirty="0"/>
          </a:p>
          <a:p>
            <a:pPr marR="0">
              <a:spcBef>
                <a:spcPts val="0"/>
              </a:spcBef>
              <a:spcAft>
                <a:spcPts val="0"/>
              </a:spcAft>
            </a:pPr>
            <a:r>
              <a:rPr lang="en-US" sz="2400" dirty="0"/>
              <a:t>    - inspect 3 lakes twice/month</a:t>
            </a:r>
          </a:p>
          <a:p>
            <a:pPr marR="0">
              <a:spcBef>
                <a:spcPts val="0"/>
              </a:spcBef>
              <a:spcAft>
                <a:spcPts val="0"/>
              </a:spcAft>
            </a:pPr>
            <a:r>
              <a:rPr lang="en-US" sz="2400" b="0" i="0" dirty="0">
                <a:effectLst/>
              </a:rPr>
              <a:t>    - address algae, weed</a:t>
            </a:r>
            <a:r>
              <a:rPr lang="en-US" sz="2400" dirty="0"/>
              <a:t>, shoreline and                 	aquatic control</a:t>
            </a:r>
          </a:p>
          <a:p>
            <a:pPr marR="0">
              <a:spcBef>
                <a:spcPts val="0"/>
              </a:spcBef>
              <a:spcAft>
                <a:spcPts val="0"/>
              </a:spcAft>
            </a:pPr>
            <a:endParaRPr lang="en-US" sz="2400" b="0" i="0" dirty="0">
              <a:effectLst/>
            </a:endParaRPr>
          </a:p>
          <a:p>
            <a:pPr marL="0" marR="0" indent="-228600">
              <a:spcBef>
                <a:spcPts val="0"/>
              </a:spcBef>
              <a:spcAft>
                <a:spcPts val="0"/>
              </a:spcAft>
              <a:buFont typeface="Arial" panose="020B0604020202020204" pitchFamily="34" charset="0"/>
              <a:buChar char="•"/>
            </a:pPr>
            <a:r>
              <a:rPr lang="en-US" sz="2400" b="0" i="0" dirty="0">
                <a:effectLst/>
              </a:rPr>
              <a:t>Lakes </a:t>
            </a:r>
            <a:r>
              <a:rPr lang="en-US" sz="2400" dirty="0"/>
              <a:t>are periodically </a:t>
            </a:r>
            <a:r>
              <a:rPr lang="en-US" sz="2400" b="0" i="0" dirty="0">
                <a:effectLst/>
              </a:rPr>
              <a:t>restocked with appropriate fish through Curryville Fishery.</a:t>
            </a:r>
          </a:p>
          <a:p>
            <a:pPr marL="0" marR="0" indent="-228600">
              <a:spcBef>
                <a:spcPts val="0"/>
              </a:spcBef>
              <a:spcAft>
                <a:spcPts val="0"/>
              </a:spcAft>
              <a:buFont typeface="Arial" panose="020B0604020202020204" pitchFamily="34" charset="0"/>
              <a:buChar char="•"/>
            </a:pPr>
            <a:endParaRPr lang="en-US" sz="1900" b="0" i="0" dirty="0">
              <a:effectLst/>
            </a:endParaRPr>
          </a:p>
          <a:p>
            <a:pPr indent="-228600">
              <a:buFont typeface="Arial" panose="020B0604020202020204" pitchFamily="34" charset="0"/>
              <a:buChar char="•"/>
            </a:pPr>
            <a:endParaRPr lang="en-US" sz="1900" dirty="0"/>
          </a:p>
        </p:txBody>
      </p:sp>
      <p:pic>
        <p:nvPicPr>
          <p:cNvPr id="6" name="Picture 5">
            <a:extLst>
              <a:ext uri="{FF2B5EF4-FFF2-40B4-BE49-F238E27FC236}">
                <a16:creationId xmlns:a16="http://schemas.microsoft.com/office/drawing/2014/main" id="{42561CD2-6783-4931-A6BC-D485CA5883C4}"/>
              </a:ext>
            </a:extLst>
          </p:cNvPr>
          <p:cNvPicPr>
            <a:picLocks noChangeAspect="1"/>
          </p:cNvPicPr>
          <p:nvPr/>
        </p:nvPicPr>
        <p:blipFill rotWithShape="1">
          <a:blip r:embed="rId2">
            <a:extLst>
              <a:ext uri="{28A0092B-C50C-407E-A947-70E740481C1C}">
                <a14:useLocalDpi xmlns:a14="http://schemas.microsoft.com/office/drawing/2010/main" val="0"/>
              </a:ext>
            </a:extLst>
          </a:blip>
          <a:srcRect l="23568" r="3004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3264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197C981-505A-0B4D-B1C8-E14DB90EB02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dirty="0"/>
              <a:t>Seasonal Décor at Entrance:</a:t>
            </a:r>
            <a:br>
              <a:rPr lang="en-US" sz="5000" dirty="0"/>
            </a:br>
            <a:r>
              <a:rPr lang="en-US" sz="5000" dirty="0"/>
              <a:t>Thanks to Terri Fessler</a:t>
            </a:r>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2A160D2E-4289-0B93-ACA2-542E827F84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6" r="-1" b="1531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6773" y="164198"/>
            <a:ext cx="11018520" cy="1434415"/>
          </a:xfrm>
        </p:spPr>
        <p:txBody>
          <a:bodyPr anchor="b">
            <a:normAutofit/>
          </a:bodyPr>
          <a:lstStyle/>
          <a:p>
            <a:r>
              <a:rPr lang="en-US" altLang="en-US" sz="5400" dirty="0"/>
              <a:t>2025 Camelot HOA Board – Trustees</a:t>
            </a:r>
            <a:endParaRPr lang="en-US" sz="5400"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
          </p:nvPr>
        </p:nvSpPr>
        <p:spPr>
          <a:xfrm>
            <a:off x="598202" y="1910023"/>
            <a:ext cx="6639338" cy="4737785"/>
          </a:xfrm>
        </p:spPr>
        <p:txBody>
          <a:bodyPr anchor="t">
            <a:normAutofit fontScale="92500" lnSpcReduction="10000"/>
          </a:bodyPr>
          <a:lstStyle/>
          <a:p>
            <a:pPr marL="0" indent="0">
              <a:buNone/>
            </a:pPr>
            <a:endParaRPr lang="en-US" sz="1400" dirty="0"/>
          </a:p>
          <a:p>
            <a:pPr eaLnBrk="1" hangingPunct="1"/>
            <a:r>
              <a:rPr lang="en-US" altLang="en-US" sz="2200" b="1" dirty="0"/>
              <a:t>John Hoenig – President</a:t>
            </a:r>
          </a:p>
          <a:p>
            <a:pPr eaLnBrk="1" hangingPunct="1"/>
            <a:r>
              <a:rPr lang="en-US" altLang="en-US" sz="2200" b="1" dirty="0"/>
              <a:t>Kristy Kniest</a:t>
            </a:r>
          </a:p>
          <a:p>
            <a:pPr eaLnBrk="1" hangingPunct="1"/>
            <a:r>
              <a:rPr lang="en-US" altLang="en-US" sz="2200" b="1" dirty="0"/>
              <a:t>JoAnne Dunaway</a:t>
            </a:r>
          </a:p>
          <a:p>
            <a:pPr eaLnBrk="1" hangingPunct="1"/>
            <a:r>
              <a:rPr lang="en-US" altLang="en-US" sz="2200" b="1" dirty="0"/>
              <a:t>Lisa Erhardt</a:t>
            </a:r>
          </a:p>
          <a:p>
            <a:pPr eaLnBrk="1" hangingPunct="1"/>
            <a:r>
              <a:rPr lang="en-US" altLang="en-US" sz="2200" b="1" dirty="0"/>
              <a:t>Steve Swan</a:t>
            </a:r>
          </a:p>
          <a:p>
            <a:pPr marL="457200" lvl="1" indent="0" eaLnBrk="1" hangingPunct="1">
              <a:buNone/>
            </a:pPr>
            <a:endParaRPr lang="en-US" altLang="en-US" sz="2200" dirty="0"/>
          </a:p>
          <a:p>
            <a:pPr marL="457200" lvl="1" indent="0" eaLnBrk="1" hangingPunct="1">
              <a:buNone/>
            </a:pPr>
            <a:r>
              <a:rPr lang="en-US" altLang="en-US" sz="2200" dirty="0"/>
              <a:t>If you would like to serve as a volunteer or have an interest being a Trustee, please notify us before the end of the meeting. </a:t>
            </a:r>
          </a:p>
          <a:p>
            <a:pPr lvl="1"/>
            <a:endParaRPr lang="en-US" altLang="en-US" sz="2200" dirty="0"/>
          </a:p>
          <a:p>
            <a:pPr lvl="1"/>
            <a:r>
              <a:rPr lang="en-US" altLang="en-US" sz="2200" dirty="0"/>
              <a:t>We need new volunteers to become familiar with the HOA so we can smoothly transition when board members step down. </a:t>
            </a:r>
          </a:p>
          <a:p>
            <a:pPr lvl="1"/>
            <a:r>
              <a:rPr lang="en-US" altLang="en-US" sz="2200" dirty="0"/>
              <a:t>Does not require a large time commitment.</a:t>
            </a:r>
          </a:p>
          <a:p>
            <a:pPr marL="457200" lvl="1" indent="0" eaLnBrk="1" hangingPunct="1">
              <a:buNone/>
            </a:pPr>
            <a:endParaRPr lang="en-US" altLang="en-US" sz="2200" dirty="0"/>
          </a:p>
          <a:p>
            <a:pPr marL="0" indent="0">
              <a:buNone/>
            </a:pPr>
            <a:endParaRPr lang="nl-NL" sz="1800" dirty="0"/>
          </a:p>
          <a:p>
            <a:pPr lvl="4"/>
            <a:endParaRPr lang="en-US" sz="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19" r="24377" b="2"/>
          <a:stretch/>
        </p:blipFill>
        <p:spPr>
          <a:xfrm>
            <a:off x="7675658" y="2093976"/>
            <a:ext cx="3941064" cy="4096512"/>
          </a:xfrm>
          <a:prstGeom prst="rect">
            <a:avLst/>
          </a:prstGeom>
        </p:spPr>
      </p:pic>
    </p:spTree>
    <p:extLst>
      <p:ext uri="{BB962C8B-B14F-4D97-AF65-F5344CB8AC3E}">
        <p14:creationId xmlns:p14="http://schemas.microsoft.com/office/powerpoint/2010/main" val="170886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6647F6-BF53-7A2C-C13A-5735B31A39CD}"/>
            </a:ext>
          </a:extLst>
        </p:cNvPr>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2ADEE11-F5B5-4D4E-7AD7-7A231E2D7DC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4600" kern="1200" dirty="0">
                <a:solidFill>
                  <a:schemeClr val="tx1"/>
                </a:solidFill>
                <a:latin typeface="+mj-lt"/>
                <a:ea typeface="+mj-ea"/>
                <a:cs typeface="+mj-cs"/>
              </a:rPr>
              <a:t>Thanks to Landscape Volunteers for planting at entrance.</a:t>
            </a:r>
            <a:br>
              <a:rPr lang="en-US" sz="4600" kern="1200" dirty="0">
                <a:solidFill>
                  <a:schemeClr val="tx1"/>
                </a:solidFill>
                <a:latin typeface="+mj-lt"/>
                <a:ea typeface="+mj-ea"/>
                <a:cs typeface="+mj-cs"/>
              </a:rPr>
            </a:br>
            <a:br>
              <a:rPr lang="en-US" sz="4600" kern="1200" dirty="0">
                <a:solidFill>
                  <a:schemeClr val="tx1"/>
                </a:solidFill>
                <a:latin typeface="+mj-lt"/>
                <a:ea typeface="+mj-ea"/>
                <a:cs typeface="+mj-cs"/>
              </a:rPr>
            </a:br>
            <a:r>
              <a:rPr lang="en-US" sz="4600" kern="1200" dirty="0">
                <a:solidFill>
                  <a:schemeClr val="tx1"/>
                </a:solidFill>
                <a:latin typeface="+mj-lt"/>
                <a:ea typeface="+mj-ea"/>
                <a:cs typeface="+mj-cs"/>
              </a:rPr>
              <a:t>Thanks also to Pam Hanson and Pattie Mollet who plant native plants throughout the common areas.  </a:t>
            </a:r>
          </a:p>
        </p:txBody>
      </p:sp>
      <p:sp>
        <p:nvSpPr>
          <p:cNvPr id="1054"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6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ACAF6B-667F-64A2-FACB-2C8FE1F61A7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FF69C-638D-067E-9AD2-BA4DB864AE64}"/>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b="1" kern="1200">
                <a:latin typeface="+mj-lt"/>
                <a:ea typeface="+mj-ea"/>
                <a:cs typeface="+mj-cs"/>
              </a:rPr>
              <a:t>Any Trustee Volunteer</a:t>
            </a:r>
            <a:r>
              <a:rPr lang="en-US" sz="5400" b="1"/>
              <a:t>s?</a:t>
            </a:r>
            <a:endParaRPr lang="en-US" sz="5400" b="1" kern="1200">
              <a:latin typeface="+mj-lt"/>
              <a:ea typeface="+mj-ea"/>
              <a:cs typeface="+mj-cs"/>
            </a:endParaRP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AFD0DD-5DAA-410E-F6E1-88BCD7E218D5}"/>
              </a:ext>
            </a:extLst>
          </p:cNvPr>
          <p:cNvSpPr>
            <a:spLocks noGrp="1"/>
          </p:cNvSpPr>
          <p:nvPr>
            <p:ph idx="1"/>
          </p:nvPr>
        </p:nvSpPr>
        <p:spPr>
          <a:xfrm>
            <a:off x="838200" y="1929384"/>
            <a:ext cx="10515600" cy="4251960"/>
          </a:xfrm>
        </p:spPr>
        <p:txBody>
          <a:bodyPr>
            <a:normAutofit/>
          </a:bodyPr>
          <a:lstStyle/>
          <a:p>
            <a:r>
              <a:rPr lang="en-US" dirty="0"/>
              <a:t>Presently have a full board but would welcome anyone with interest in serving at some time in the future.</a:t>
            </a:r>
          </a:p>
          <a:p>
            <a:pPr marL="0" indent="0">
              <a:buNone/>
            </a:pPr>
            <a:endParaRPr lang="en-US" sz="2200" dirty="0"/>
          </a:p>
          <a:p>
            <a:r>
              <a:rPr lang="en-US" dirty="0"/>
              <a:t>Call for a motion for a resolution to allow the Trustees to appoint a Trustee mid year if the need arises and we have a volunteer who is interested.  </a:t>
            </a:r>
          </a:p>
        </p:txBody>
      </p:sp>
    </p:spTree>
    <p:extLst>
      <p:ext uri="{BB962C8B-B14F-4D97-AF65-F5344CB8AC3E}">
        <p14:creationId xmlns:p14="http://schemas.microsoft.com/office/powerpoint/2010/main" val="140128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66C7F9-1BA4-4906-8409-16A2E1CD24C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Open Q&amp;A</a:t>
            </a:r>
          </a:p>
        </p:txBody>
      </p:sp>
      <p:sp>
        <p:nvSpPr>
          <p:cNvPr id="1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607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27114-A425-E604-03BC-9EDC69B3E73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CA233D8-D936-96B6-4C97-DE6575856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80BD56-B0F2-14E7-3786-3C19D95D9DA0}"/>
              </a:ext>
            </a:extLst>
          </p:cNvPr>
          <p:cNvSpPr>
            <a:spLocks noGrp="1"/>
          </p:cNvSpPr>
          <p:nvPr>
            <p:ph type="title"/>
          </p:nvPr>
        </p:nvSpPr>
        <p:spPr>
          <a:xfrm>
            <a:off x="526773" y="164198"/>
            <a:ext cx="11018520" cy="1434415"/>
          </a:xfrm>
        </p:spPr>
        <p:txBody>
          <a:bodyPr anchor="b">
            <a:normAutofit/>
          </a:bodyPr>
          <a:lstStyle/>
          <a:p>
            <a:r>
              <a:rPr lang="en-US" sz="5400" dirty="0"/>
              <a:t>Welcome Mike Elam</a:t>
            </a:r>
          </a:p>
        </p:txBody>
      </p:sp>
      <p:sp>
        <p:nvSpPr>
          <p:cNvPr id="13" name="sketchy line">
            <a:extLst>
              <a:ext uri="{FF2B5EF4-FFF2-40B4-BE49-F238E27FC236}">
                <a16:creationId xmlns:a16="http://schemas.microsoft.com/office/drawing/2014/main" id="{F6989D61-173C-696D-C33E-0A4B0494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82A2A36-586A-E1FB-EC39-279D9E0A3B8D}"/>
              </a:ext>
            </a:extLst>
          </p:cNvPr>
          <p:cNvSpPr>
            <a:spLocks noGrp="1"/>
          </p:cNvSpPr>
          <p:nvPr>
            <p:ph sz="quarter" idx="1"/>
          </p:nvPr>
        </p:nvSpPr>
        <p:spPr>
          <a:xfrm>
            <a:off x="141002" y="1956017"/>
            <a:ext cx="6639338" cy="4737785"/>
          </a:xfrm>
        </p:spPr>
        <p:txBody>
          <a:bodyPr anchor="t">
            <a:normAutofit/>
          </a:bodyPr>
          <a:lstStyle/>
          <a:p>
            <a:pPr marL="457200" lvl="1" indent="0" eaLnBrk="1" hangingPunct="1">
              <a:buNone/>
            </a:pPr>
            <a:endParaRPr lang="en-US" altLang="en-US" sz="2200" dirty="0"/>
          </a:p>
          <a:p>
            <a:pPr marL="0" indent="0">
              <a:buNone/>
            </a:pPr>
            <a:r>
              <a:rPr lang="nl-NL" sz="3600" dirty="0"/>
              <a:t>I 3 Broadband to discuss fiber optics</a:t>
            </a:r>
          </a:p>
          <a:p>
            <a:pPr lvl="4"/>
            <a:r>
              <a:rPr lang="en-US" sz="400" dirty="0"/>
              <a:t>I# </a:t>
            </a:r>
          </a:p>
        </p:txBody>
      </p:sp>
      <p:pic>
        <p:nvPicPr>
          <p:cNvPr id="4" name="Picture 3">
            <a:extLst>
              <a:ext uri="{FF2B5EF4-FFF2-40B4-BE49-F238E27FC236}">
                <a16:creationId xmlns:a16="http://schemas.microsoft.com/office/drawing/2014/main" id="{33D69B21-7C03-5564-391D-5CDD6EA9C9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56" r="12056"/>
          <a:stretch/>
        </p:blipFill>
        <p:spPr>
          <a:xfrm>
            <a:off x="7675658" y="2093976"/>
            <a:ext cx="3941064" cy="4096512"/>
          </a:xfrm>
          <a:prstGeom prst="rect">
            <a:avLst/>
          </a:prstGeom>
        </p:spPr>
      </p:pic>
    </p:spTree>
    <p:extLst>
      <p:ext uri="{BB962C8B-B14F-4D97-AF65-F5344CB8AC3E}">
        <p14:creationId xmlns:p14="http://schemas.microsoft.com/office/powerpoint/2010/main" val="142257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3F151A-404F-4C00-B26C-B15E144D6981}"/>
              </a:ext>
            </a:extLst>
          </p:cNvPr>
          <p:cNvSpPr>
            <a:spLocks noGrp="1"/>
          </p:cNvSpPr>
          <p:nvPr>
            <p:ph type="title"/>
          </p:nvPr>
        </p:nvSpPr>
        <p:spPr>
          <a:xfrm>
            <a:off x="572493" y="238539"/>
            <a:ext cx="11018520" cy="1434415"/>
          </a:xfrm>
        </p:spPr>
        <p:txBody>
          <a:bodyPr anchor="b">
            <a:normAutofit/>
          </a:bodyPr>
          <a:lstStyle/>
          <a:p>
            <a:r>
              <a:rPr lang="en-US" sz="5400" dirty="0"/>
              <a:t>Rules of order and meeting cadence</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3A64C98-5740-4C2C-93E4-0A9B28C07EA2}"/>
              </a:ext>
            </a:extLst>
          </p:cNvPr>
          <p:cNvSpPr>
            <a:spLocks noGrp="1"/>
          </p:cNvSpPr>
          <p:nvPr>
            <p:ph idx="1"/>
          </p:nvPr>
        </p:nvSpPr>
        <p:spPr>
          <a:xfrm>
            <a:off x="572493" y="2018377"/>
            <a:ext cx="6908962" cy="4698903"/>
          </a:xfrm>
        </p:spPr>
        <p:txBody>
          <a:bodyPr anchor="t">
            <a:normAutofit fontScale="85000" lnSpcReduction="20000"/>
          </a:bodyPr>
          <a:lstStyle/>
          <a:p>
            <a:r>
              <a:rPr lang="en-US" sz="3100" dirty="0"/>
              <a:t>The presenters will discuss each section and then address a few related questions so please hold all questions until the presenter completes each section.</a:t>
            </a:r>
          </a:p>
          <a:p>
            <a:r>
              <a:rPr lang="en-US" sz="3100" dirty="0"/>
              <a:t>If Q&amp;A extends too long or questions require a complex answer, we will ask you to hold until the end of the meeting. We will continue to answer questions until 8:30 pm or until questions are exhausted.</a:t>
            </a:r>
          </a:p>
          <a:p>
            <a:r>
              <a:rPr lang="en-US" sz="3100" dirty="0"/>
              <a:t>Online participants: Please email questions to</a:t>
            </a:r>
          </a:p>
          <a:p>
            <a:pPr marL="0" indent="0">
              <a:buNone/>
            </a:pPr>
            <a:r>
              <a:rPr lang="en-US" sz="3100" dirty="0">
                <a:hlinkClick r:id="rId2"/>
              </a:rPr>
              <a:t>kristenkniest@gmail.com</a:t>
            </a:r>
            <a:r>
              <a:rPr lang="en-US" sz="3100" dirty="0"/>
              <a:t> or </a:t>
            </a:r>
            <a:r>
              <a:rPr lang="en-US" sz="3100" u="sng" dirty="0">
                <a:hlinkClick r:id="rId3"/>
              </a:rPr>
              <a:t>joanne.camelot@gmail.com</a:t>
            </a:r>
            <a:r>
              <a:rPr lang="en-US" sz="3100" u="sng" dirty="0"/>
              <a:t>  </a:t>
            </a:r>
          </a:p>
          <a:p>
            <a:pPr marL="0" indent="0">
              <a:buNone/>
            </a:pPr>
            <a:r>
              <a:rPr lang="en-US" sz="3100" dirty="0"/>
              <a:t>Questions submitted during the meeting will be answered within the next week.</a:t>
            </a:r>
          </a:p>
          <a:p>
            <a:endParaRPr lang="en-US" sz="3100" dirty="0"/>
          </a:p>
          <a:p>
            <a:endParaRPr lang="en-US" sz="3100" dirty="0"/>
          </a:p>
          <a:p>
            <a:pPr marL="0" indent="0">
              <a:buNone/>
            </a:pPr>
            <a:endParaRPr lang="en-US" sz="3100" dirty="0"/>
          </a:p>
          <a:p>
            <a:endParaRPr lang="en-US" sz="3100" dirty="0"/>
          </a:p>
          <a:p>
            <a:endParaRPr lang="en-US" sz="3100" dirty="0"/>
          </a:p>
          <a:p>
            <a:endParaRPr lang="en-US" dirty="0"/>
          </a:p>
        </p:txBody>
      </p:sp>
      <p:pic>
        <p:nvPicPr>
          <p:cNvPr id="3074" name="Picture 2" descr="Image result for powerpoint meeting protocol jpg">
            <a:extLst>
              <a:ext uri="{FF2B5EF4-FFF2-40B4-BE49-F238E27FC236}">
                <a16:creationId xmlns:a16="http://schemas.microsoft.com/office/drawing/2014/main" id="{6144EF97-DC8F-43F1-878B-A9B09FF79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600" r="952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2335408D-084A-6A7C-0765-C8BBE6D56634}"/>
              </a:ext>
            </a:extLst>
          </p:cNvPr>
          <p:cNvSpPr txBox="1">
            <a:spLocks/>
          </p:cNvSpPr>
          <p:nvPr/>
        </p:nvSpPr>
        <p:spPr>
          <a:xfrm>
            <a:off x="6248400" y="6356350"/>
            <a:ext cx="41148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endParaRPr lang="en-US" sz="700" dirty="0">
              <a:latin typeface="Calibri" panose="020F0502020204030204"/>
            </a:endParaRPr>
          </a:p>
        </p:txBody>
      </p:sp>
    </p:spTree>
    <p:extLst>
      <p:ext uri="{BB962C8B-B14F-4D97-AF65-F5344CB8AC3E}">
        <p14:creationId xmlns:p14="http://schemas.microsoft.com/office/powerpoint/2010/main" val="78169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91984E-4AF9-4B4B-87F1-586512514CBD}"/>
              </a:ext>
            </a:extLst>
          </p:cNvPr>
          <p:cNvSpPr>
            <a:spLocks noGrp="1"/>
          </p:cNvSpPr>
          <p:nvPr>
            <p:ph type="title"/>
          </p:nvPr>
        </p:nvSpPr>
        <p:spPr>
          <a:xfrm>
            <a:off x="836676" y="351810"/>
            <a:ext cx="10515600" cy="1325563"/>
          </a:xfrm>
        </p:spPr>
        <p:txBody>
          <a:bodyPr>
            <a:normAutofit/>
          </a:bodyPr>
          <a:lstStyle/>
          <a:p>
            <a:r>
              <a:rPr lang="en-US" sz="5400" dirty="0"/>
              <a:t>Agenda</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3A7F65-EC35-4F64-B459-5EA29B2702AE}"/>
              </a:ext>
            </a:extLst>
          </p:cNvPr>
          <p:cNvSpPr>
            <a:spLocks noGrp="1"/>
          </p:cNvSpPr>
          <p:nvPr>
            <p:ph idx="1"/>
          </p:nvPr>
        </p:nvSpPr>
        <p:spPr>
          <a:xfrm>
            <a:off x="838200" y="1929384"/>
            <a:ext cx="10515600" cy="4251960"/>
          </a:xfrm>
        </p:spPr>
        <p:txBody>
          <a:bodyPr>
            <a:normAutofit fontScale="70000" lnSpcReduction="20000"/>
          </a:bodyPr>
          <a:lstStyle/>
          <a:p>
            <a:pPr marL="0" indent="0">
              <a:buNone/>
            </a:pPr>
            <a:r>
              <a:rPr lang="en-US" sz="2400" dirty="0"/>
              <a:t>	</a:t>
            </a:r>
            <a:r>
              <a:rPr lang="en-US" sz="2400" dirty="0" err="1"/>
              <a:t>i</a:t>
            </a:r>
            <a:r>
              <a:rPr lang="en-US" sz="2400" dirty="0"/>
              <a:t>.	</a:t>
            </a:r>
            <a:r>
              <a:rPr lang="en-US" sz="2900" dirty="0"/>
              <a:t>HOA Board	</a:t>
            </a:r>
          </a:p>
          <a:p>
            <a:pPr marL="0" indent="0">
              <a:buNone/>
            </a:pPr>
            <a:r>
              <a:rPr lang="en-US" sz="2900" dirty="0"/>
              <a:t>	ii.	Mike Elam I 3 Broadband</a:t>
            </a:r>
          </a:p>
          <a:p>
            <a:pPr marL="0" indent="0">
              <a:buNone/>
            </a:pPr>
            <a:r>
              <a:rPr lang="en-US" sz="2900" dirty="0"/>
              <a:t>	iii.	Rules of Order Meeting Cadence</a:t>
            </a:r>
          </a:p>
          <a:p>
            <a:pPr marL="0" indent="0">
              <a:buNone/>
            </a:pPr>
            <a:r>
              <a:rPr lang="en-US" sz="2900" dirty="0"/>
              <a:t>	iv.	Agenda</a:t>
            </a:r>
          </a:p>
          <a:p>
            <a:pPr marL="0" indent="0">
              <a:buNone/>
            </a:pPr>
            <a:r>
              <a:rPr lang="en-US" sz="2900" dirty="0"/>
              <a:t>	v.	City and Village and Services Funded by your Annual Assessments</a:t>
            </a:r>
          </a:p>
          <a:p>
            <a:pPr marL="0" indent="0">
              <a:buNone/>
            </a:pPr>
            <a:r>
              <a:rPr lang="en-US" sz="2900" dirty="0"/>
              <a:t>	vi.	Finances</a:t>
            </a:r>
          </a:p>
          <a:p>
            <a:pPr marL="0" indent="0">
              <a:buNone/>
            </a:pPr>
            <a:r>
              <a:rPr lang="en-US" sz="2900" dirty="0"/>
              <a:t>     	vii.  	Looking Ahead</a:t>
            </a:r>
          </a:p>
          <a:p>
            <a:pPr marL="0" indent="0">
              <a:buNone/>
            </a:pPr>
            <a:r>
              <a:rPr lang="en-US" sz="2900" dirty="0"/>
              <a:t>	viii.	Common Grounds, Trails, Lakes</a:t>
            </a:r>
          </a:p>
          <a:p>
            <a:pPr marL="0" indent="0">
              <a:buNone/>
            </a:pPr>
            <a:r>
              <a:rPr lang="en-US" sz="2900" dirty="0"/>
              <a:t>	ix.	Volunteers</a:t>
            </a:r>
          </a:p>
          <a:p>
            <a:pPr marL="0" indent="0">
              <a:buNone/>
            </a:pPr>
            <a:r>
              <a:rPr lang="en-US" sz="2900" dirty="0"/>
              <a:t>	x.	Open Q&amp;A</a:t>
            </a:r>
          </a:p>
          <a:p>
            <a:pPr marL="0" indent="0">
              <a:buNone/>
            </a:pPr>
            <a:r>
              <a:rPr lang="en-US" sz="2900" dirty="0"/>
              <a:t>		</a:t>
            </a:r>
          </a:p>
          <a:p>
            <a:pPr marL="0" indent="0">
              <a:buNone/>
            </a:pPr>
            <a:r>
              <a:rPr lang="en-US" sz="2900" dirty="0"/>
              <a:t>		 </a:t>
            </a:r>
          </a:p>
          <a:p>
            <a:pPr marL="0" indent="0">
              <a:buNone/>
            </a:pPr>
            <a:endParaRPr lang="en-US" sz="2900" dirty="0">
              <a:highlight>
                <a:srgbClr val="FFFF00"/>
              </a:highlight>
            </a:endParaRPr>
          </a:p>
          <a:p>
            <a:pPr marL="0" indent="0">
              <a:buNone/>
            </a:pPr>
            <a:endParaRPr lang="en-US" sz="1900" dirty="0"/>
          </a:p>
        </p:txBody>
      </p:sp>
    </p:spTree>
    <p:extLst>
      <p:ext uri="{BB962C8B-B14F-4D97-AF65-F5344CB8AC3E}">
        <p14:creationId xmlns:p14="http://schemas.microsoft.com/office/powerpoint/2010/main" val="171342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A1DEC2-541A-55DC-4600-4D7839F3A10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846642-EDFA-5FDA-27F8-B697399D6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9A000-4E47-1612-995E-5B8969EEF344}"/>
              </a:ext>
            </a:extLst>
          </p:cNvPr>
          <p:cNvSpPr>
            <a:spLocks noGrp="1"/>
          </p:cNvSpPr>
          <p:nvPr>
            <p:ph type="title"/>
          </p:nvPr>
        </p:nvSpPr>
        <p:spPr>
          <a:xfrm>
            <a:off x="836676" y="351810"/>
            <a:ext cx="10515600" cy="1325563"/>
          </a:xfrm>
        </p:spPr>
        <p:txBody>
          <a:bodyPr>
            <a:normAutofit/>
          </a:bodyPr>
          <a:lstStyle/>
          <a:p>
            <a:r>
              <a:rPr lang="en-US" sz="5400" dirty="0"/>
              <a:t>City &amp; Village Tax Office</a:t>
            </a:r>
          </a:p>
        </p:txBody>
      </p:sp>
      <p:sp>
        <p:nvSpPr>
          <p:cNvPr id="12" name="sketch line">
            <a:extLst>
              <a:ext uri="{FF2B5EF4-FFF2-40B4-BE49-F238E27FC236}">
                <a16:creationId xmlns:a16="http://schemas.microsoft.com/office/drawing/2014/main" id="{1BEE5126-A39F-2695-A117-E7081B06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8C698CC-70C5-9B67-2EAD-A1E75D78B20D}"/>
              </a:ext>
            </a:extLst>
          </p:cNvPr>
          <p:cNvSpPr>
            <a:spLocks noGrp="1"/>
          </p:cNvSpPr>
          <p:nvPr>
            <p:ph idx="1"/>
          </p:nvPr>
        </p:nvSpPr>
        <p:spPr>
          <a:xfrm>
            <a:off x="838200" y="1929384"/>
            <a:ext cx="10515600" cy="4251960"/>
          </a:xfrm>
        </p:spPr>
        <p:txBody>
          <a:bodyPr>
            <a:normAutofit/>
          </a:bodyPr>
          <a:lstStyle/>
          <a:p>
            <a:r>
              <a:rPr lang="en-US" sz="2400" dirty="0"/>
              <a:t>Collect our Assessments and Disburse Funds</a:t>
            </a:r>
          </a:p>
          <a:p>
            <a:r>
              <a:rPr lang="en-US" sz="2400" dirty="0"/>
              <a:t>Assessments can be paid through the portal on their website </a:t>
            </a:r>
          </a:p>
          <a:p>
            <a:r>
              <a:rPr lang="en-US" dirty="0">
                <a:highlight>
                  <a:srgbClr val="FFFF00"/>
                </a:highlight>
              </a:rPr>
              <a:t>R</a:t>
            </a:r>
            <a:r>
              <a:rPr lang="en-US" sz="2900" dirty="0">
                <a:highlight>
                  <a:srgbClr val="FFFF00"/>
                </a:highlight>
              </a:rPr>
              <a:t>eminder: HOA Fee due by 1 Jan (delinquent on 2 March)</a:t>
            </a:r>
          </a:p>
          <a:p>
            <a:r>
              <a:rPr lang="en-US" sz="2400" dirty="0"/>
              <a:t>Presently we use the Camelot Facebook page and Annual Newsletter &amp; Meeting to communicate with the Homeowners</a:t>
            </a:r>
          </a:p>
          <a:p>
            <a:r>
              <a:rPr lang="en-US" sz="2400" dirty="0"/>
              <a:t>You can register your email address as a homeowner on the City &amp; Village portal which at some point will give us the ability to communicate more directly in the future.</a:t>
            </a:r>
          </a:p>
          <a:p>
            <a:endParaRPr lang="en-US" sz="2400" dirty="0"/>
          </a:p>
          <a:p>
            <a:endParaRPr lang="en-US" sz="1900" dirty="0"/>
          </a:p>
        </p:txBody>
      </p:sp>
    </p:spTree>
    <p:extLst>
      <p:ext uri="{BB962C8B-B14F-4D97-AF65-F5344CB8AC3E}">
        <p14:creationId xmlns:p14="http://schemas.microsoft.com/office/powerpoint/2010/main" val="2598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104" name="Rectangle 103">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Google Shape;97;p14"/>
          <p:cNvSpPr txBox="1">
            <a:spLocks noGrp="1"/>
          </p:cNvSpPr>
          <p:nvPr>
            <p:ph type="title"/>
          </p:nvPr>
        </p:nvSpPr>
        <p:spPr>
          <a:xfrm>
            <a:off x="1901162" y="3050434"/>
            <a:ext cx="3722933" cy="757130"/>
          </a:xfrm>
          <a:prstGeom prst="rect">
            <a:avLst/>
          </a:prstGeom>
          <a:ln w="25400" cap="sq">
            <a:solidFill>
              <a:srgbClr val="FFFFFF"/>
            </a:solidFill>
            <a:miter lim="800000"/>
          </a:ln>
        </p:spPr>
        <p:txBody>
          <a:bodyPr spcFirstLastPara="1" wrap="square" lIns="91425" tIns="45700" rIns="91425" bIns="45700" anchorCtr="0">
            <a:normAutofit/>
          </a:bodyPr>
          <a:lstStyle/>
          <a:p>
            <a:pPr marL="0" lvl="0" indent="0" algn="ctr" rtl="0">
              <a:spcBef>
                <a:spcPts val="0"/>
              </a:spcBef>
              <a:spcAft>
                <a:spcPts val="0"/>
              </a:spcAft>
              <a:buNone/>
            </a:pPr>
            <a:r>
              <a:rPr lang="en-US" sz="2400" b="1" dirty="0">
                <a:solidFill>
                  <a:srgbClr val="FFFFFF"/>
                </a:solidFill>
              </a:rPr>
              <a:t>Services funded by your Annual Assessments</a:t>
            </a:r>
          </a:p>
        </p:txBody>
      </p:sp>
      <p:sp>
        <p:nvSpPr>
          <p:cNvPr id="108" name="Rectangle 107">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Google Shape;98;p14"/>
          <p:cNvSpPr txBox="1">
            <a:spLocks noGrp="1"/>
          </p:cNvSpPr>
          <p:nvPr>
            <p:ph type="body" idx="1"/>
          </p:nvPr>
        </p:nvSpPr>
        <p:spPr>
          <a:xfrm>
            <a:off x="6574536" y="640080"/>
            <a:ext cx="5053066" cy="2546604"/>
          </a:xfrm>
          <a:prstGeom prst="rect">
            <a:avLst/>
          </a:prstGeom>
        </p:spPr>
        <p:txBody>
          <a:bodyPr spcFirstLastPara="1" lIns="91425" tIns="45700" rIns="91425" bIns="45700" anchorCtr="0">
            <a:noAutofit/>
          </a:bodyPr>
          <a:lstStyle/>
          <a:p>
            <a:pPr marL="457200" lvl="0" indent="-381000" rtl="0">
              <a:spcBef>
                <a:spcPts val="1000"/>
              </a:spcBef>
              <a:spcAft>
                <a:spcPts val="0"/>
              </a:spcAft>
              <a:buSzPts val="2400"/>
              <a:buChar char="•"/>
            </a:pPr>
            <a:r>
              <a:rPr lang="en-US" sz="1800" dirty="0"/>
              <a:t>Leased streetlights and service costs</a:t>
            </a:r>
          </a:p>
          <a:p>
            <a:pPr marL="457200" lvl="0" indent="-387350" rtl="0">
              <a:spcBef>
                <a:spcPts val="0"/>
              </a:spcBef>
              <a:spcAft>
                <a:spcPts val="0"/>
              </a:spcAft>
              <a:buSzPts val="2500"/>
              <a:buChar char="•"/>
            </a:pPr>
            <a:r>
              <a:rPr lang="en-US" sz="1800" dirty="0"/>
              <a:t>Water, irrigation, and low voltage lights at monument area</a:t>
            </a:r>
          </a:p>
          <a:p>
            <a:pPr marL="457200" lvl="0" indent="-387350" rtl="0">
              <a:spcBef>
                <a:spcPts val="0"/>
              </a:spcBef>
              <a:spcAft>
                <a:spcPts val="0"/>
              </a:spcAft>
              <a:buSzPts val="2500"/>
              <a:buChar char="•"/>
            </a:pPr>
            <a:r>
              <a:rPr lang="en-US" sz="1800" dirty="0"/>
              <a:t>Lawn maintenance common grounds of about 11 acres</a:t>
            </a:r>
          </a:p>
          <a:p>
            <a:pPr marL="457200" lvl="0" indent="-387350" rtl="0">
              <a:spcBef>
                <a:spcPts val="0"/>
              </a:spcBef>
              <a:spcAft>
                <a:spcPts val="0"/>
              </a:spcAft>
              <a:buSzPts val="2500"/>
              <a:buChar char="•"/>
            </a:pPr>
            <a:r>
              <a:rPr lang="en-US" sz="1800" dirty="0"/>
              <a:t>Retention pond maintenance:  natural water treatment, fish, fountains, aerators, banks and dredging</a:t>
            </a:r>
          </a:p>
          <a:p>
            <a:pPr marL="457200" lvl="0" indent="-387350" rtl="0">
              <a:spcBef>
                <a:spcPts val="0"/>
              </a:spcBef>
              <a:spcAft>
                <a:spcPts val="0"/>
              </a:spcAft>
              <a:buSzPts val="2500"/>
              <a:buChar char="•"/>
            </a:pPr>
            <a:r>
              <a:rPr lang="en-US" sz="1800" dirty="0"/>
              <a:t>Maintenance of paths</a:t>
            </a:r>
          </a:p>
          <a:p>
            <a:pPr marL="457200" lvl="0" indent="-387350" rtl="0">
              <a:spcBef>
                <a:spcPts val="0"/>
              </a:spcBef>
              <a:spcAft>
                <a:spcPts val="0"/>
              </a:spcAft>
              <a:buSzPts val="2500"/>
              <a:buChar char="•"/>
            </a:pPr>
            <a:r>
              <a:rPr lang="en-US" sz="1800" dirty="0"/>
              <a:t>Maintenance of street signs and other signs</a:t>
            </a:r>
          </a:p>
        </p:txBody>
      </p:sp>
      <p:sp>
        <p:nvSpPr>
          <p:cNvPr id="99" name="Google Shape;99;p14"/>
          <p:cNvSpPr txBox="1">
            <a:spLocks noGrp="1"/>
          </p:cNvSpPr>
          <p:nvPr>
            <p:ph type="body" idx="2"/>
          </p:nvPr>
        </p:nvSpPr>
        <p:spPr>
          <a:xfrm>
            <a:off x="6570204" y="3671315"/>
            <a:ext cx="5057398" cy="2546605"/>
          </a:xfrm>
          <a:prstGeom prst="rect">
            <a:avLst/>
          </a:prstGeom>
        </p:spPr>
        <p:txBody>
          <a:bodyPr spcFirstLastPara="1" lIns="91425" tIns="45700" rIns="91425" bIns="45700" anchorCtr="0">
            <a:normAutofit/>
          </a:bodyPr>
          <a:lstStyle/>
          <a:p>
            <a:pPr marL="457200" lvl="0" indent="-381000" rtl="0">
              <a:spcBef>
                <a:spcPts val="1000"/>
              </a:spcBef>
              <a:spcAft>
                <a:spcPts val="0"/>
              </a:spcAft>
              <a:buSzPts val="2400"/>
              <a:buChar char="•"/>
            </a:pPr>
            <a:r>
              <a:rPr lang="en-US" sz="1800" dirty="0"/>
              <a:t>Seasonal decor at monument area</a:t>
            </a:r>
          </a:p>
          <a:p>
            <a:pPr marL="457200" lvl="0" indent="-381000" rtl="0">
              <a:spcBef>
                <a:spcPts val="0"/>
              </a:spcBef>
              <a:spcAft>
                <a:spcPts val="0"/>
              </a:spcAft>
              <a:buSzPts val="2400"/>
              <a:buChar char="•"/>
            </a:pPr>
            <a:r>
              <a:rPr lang="en-US" sz="1800" dirty="0"/>
              <a:t>Liability insurance for common grounds and for directors/trustees</a:t>
            </a:r>
          </a:p>
          <a:p>
            <a:pPr marL="457200" lvl="0" indent="-381000" rtl="0">
              <a:spcBef>
                <a:spcPts val="0"/>
              </a:spcBef>
              <a:spcAft>
                <a:spcPts val="0"/>
              </a:spcAft>
              <a:buSzPts val="2400"/>
              <a:buChar char="•"/>
            </a:pPr>
            <a:r>
              <a:rPr lang="en-US" sz="1800" dirty="0"/>
              <a:t>Insurance on monuments</a:t>
            </a:r>
          </a:p>
          <a:p>
            <a:pPr marL="457200" lvl="0" indent="-381000" rtl="0">
              <a:spcBef>
                <a:spcPts val="0"/>
              </a:spcBef>
              <a:spcAft>
                <a:spcPts val="0"/>
              </a:spcAft>
              <a:buSzPts val="2400"/>
              <a:buChar char="•"/>
            </a:pPr>
            <a:r>
              <a:rPr lang="en-US" sz="1800" dirty="0"/>
              <a:t>Operating expenses of the Association: taxes, fees to City and Village, CPA, legal fees, postage and mailings</a:t>
            </a:r>
          </a:p>
          <a:p>
            <a:pPr marL="457200" lvl="0" indent="-381000" rtl="0">
              <a:spcBef>
                <a:spcPts val="0"/>
              </a:spcBef>
              <a:spcAft>
                <a:spcPts val="0"/>
              </a:spcAft>
              <a:buSzPts val="2400"/>
              <a:buChar char="•"/>
            </a:pPr>
            <a:r>
              <a:rPr lang="en-US" sz="1800" dirty="0"/>
              <a:t>Security certificates, domains, contractor for our web site</a:t>
            </a:r>
          </a:p>
        </p:txBody>
      </p:sp>
    </p:spTree>
    <p:extLst>
      <p:ext uri="{BB962C8B-B14F-4D97-AF65-F5344CB8AC3E}">
        <p14:creationId xmlns:p14="http://schemas.microsoft.com/office/powerpoint/2010/main" val="3758201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436A4E-22F9-5A7D-9A67-A904C7714D58}"/>
              </a:ext>
            </a:extLst>
          </p:cNvPr>
          <p:cNvSpPr>
            <a:spLocks noGrp="1"/>
          </p:cNvSpPr>
          <p:nvPr>
            <p:ph type="ctrTitle"/>
          </p:nvPr>
        </p:nvSpPr>
        <p:spPr>
          <a:xfrm>
            <a:off x="2066544" y="1911096"/>
            <a:ext cx="8055864" cy="2076651"/>
          </a:xfrm>
        </p:spPr>
        <p:txBody>
          <a:bodyPr anchor="b">
            <a:normAutofit/>
          </a:bodyPr>
          <a:lstStyle/>
          <a:p>
            <a:r>
              <a:rPr lang="en-US" sz="6600" dirty="0">
                <a:solidFill>
                  <a:srgbClr val="FFFFFF"/>
                </a:solidFill>
              </a:rPr>
              <a:t>Finances</a:t>
            </a:r>
          </a:p>
        </p:txBody>
      </p:sp>
      <p:sp>
        <p:nvSpPr>
          <p:cNvPr id="10" name="Subtitle 9">
            <a:extLst>
              <a:ext uri="{FF2B5EF4-FFF2-40B4-BE49-F238E27FC236}">
                <a16:creationId xmlns:a16="http://schemas.microsoft.com/office/drawing/2014/main" id="{F7880DB4-FFF3-298B-55BA-BC8667AF2949}"/>
              </a:ext>
            </a:extLst>
          </p:cNvPr>
          <p:cNvSpPr>
            <a:spLocks noGrp="1"/>
          </p:cNvSpPr>
          <p:nvPr>
            <p:ph type="subTitle" idx="1"/>
          </p:nvPr>
        </p:nvSpPr>
        <p:spPr>
          <a:xfrm>
            <a:off x="3227832" y="4353507"/>
            <a:ext cx="5733288" cy="932688"/>
          </a:xfrm>
        </p:spPr>
        <p:txBody>
          <a:bodyPr>
            <a:normAutofit/>
          </a:bodyPr>
          <a:lstStyle/>
          <a:p>
            <a:r>
              <a:rPr lang="en-US" dirty="0">
                <a:solidFill>
                  <a:srgbClr val="FFFFFF"/>
                </a:solidFill>
              </a:rPr>
              <a:t>2024 Review</a:t>
            </a:r>
          </a:p>
          <a:p>
            <a:r>
              <a:rPr lang="en-US" dirty="0">
                <a:solidFill>
                  <a:srgbClr val="FFFFFF"/>
                </a:solidFill>
              </a:rPr>
              <a:t>2025 Budget</a:t>
            </a:r>
          </a:p>
        </p:txBody>
      </p:sp>
      <p:sp>
        <p:nvSpPr>
          <p:cNvPr id="28"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113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FF4DF4-1F4E-BC01-9FB3-BA53677C96A7}"/>
              </a:ext>
            </a:extLst>
          </p:cNvPr>
          <p:cNvSpPr>
            <a:spLocks noGrp="1"/>
          </p:cNvSpPr>
          <p:nvPr>
            <p:ph type="title"/>
          </p:nvPr>
        </p:nvSpPr>
        <p:spPr>
          <a:xfrm>
            <a:off x="838200" y="365125"/>
            <a:ext cx="10515600" cy="1325563"/>
          </a:xfrm>
        </p:spPr>
        <p:txBody>
          <a:bodyPr>
            <a:normAutofit/>
          </a:bodyPr>
          <a:lstStyle/>
          <a:p>
            <a:r>
              <a:rPr lang="en-US" sz="4600" dirty="0"/>
              <a:t>Fiscal Year End 2024</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B814B9-EDD3-6C32-5589-4A2CF3C096AE}"/>
              </a:ext>
            </a:extLst>
          </p:cNvPr>
          <p:cNvSpPr>
            <a:spLocks noGrp="1"/>
          </p:cNvSpPr>
          <p:nvPr>
            <p:ph idx="1"/>
          </p:nvPr>
        </p:nvSpPr>
        <p:spPr>
          <a:xfrm>
            <a:off x="838200" y="1929384"/>
            <a:ext cx="10515600" cy="4251960"/>
          </a:xfrm>
        </p:spPr>
        <p:txBody>
          <a:bodyPr>
            <a:normAutofit/>
          </a:bodyPr>
          <a:lstStyle/>
          <a:p>
            <a:endParaRPr lang="en-US" sz="2400" dirty="0"/>
          </a:p>
          <a:p>
            <a:pPr marL="342900" marR="0" lvl="0" indent="-342900">
              <a:spcAft>
                <a:spcPts val="1200"/>
              </a:spcAft>
              <a:buFont typeface="Symbol" panose="05050102010706020507" pitchFamily="18" charset="2"/>
              <a:buChar char=""/>
            </a:pPr>
            <a:r>
              <a:rPr lang="en-US" sz="1800" dirty="0">
                <a:solidFill>
                  <a:srgbClr val="404040"/>
                </a:solidFill>
                <a:effectLst/>
                <a:latin typeface="Calibri Light" panose="020F0302020204030204" pitchFamily="34" charset="0"/>
                <a:ea typeface="Times New Roman" panose="02020603050405020304" pitchFamily="18" charset="0"/>
                <a:cs typeface="Times New Roman" panose="02020603050405020304" pitchFamily="18" charset="0"/>
              </a:rPr>
              <a:t>FYE resulted in a cash balance of $174.8k but this cash balance includes prepaid 2025 Assessments of 13.7k for a book over-statement of cash of this amount.</a:t>
            </a:r>
          </a:p>
          <a:p>
            <a:pPr marL="342900" marR="0" lvl="0" indent="-342900">
              <a:spcAft>
                <a:spcPts val="1200"/>
              </a:spcAft>
              <a:buFont typeface="Symbol" panose="05050102010706020507" pitchFamily="18" charset="2"/>
              <a:buChar char=""/>
            </a:pPr>
            <a:r>
              <a:rPr lang="en-US" sz="1800" dirty="0">
                <a:solidFill>
                  <a:srgbClr val="404040"/>
                </a:solidFill>
                <a:effectLst/>
                <a:latin typeface="Calibri Light" panose="020F0302020204030204" pitchFamily="34" charset="0"/>
                <a:ea typeface="Times New Roman" panose="02020603050405020304" pitchFamily="18" charset="0"/>
                <a:cs typeface="Times New Roman" panose="02020603050405020304" pitchFamily="18" charset="0"/>
              </a:rPr>
              <a:t>Expenses were 27k higher than planned due to repairs located around the 3 retention ponds. These repairs were the result of 3 high volume rains that eroded inlets and paths. The expense budget was 75.8k compared to actual expenses of 102.7k.</a:t>
            </a:r>
          </a:p>
          <a:p>
            <a:pPr marL="342900" marR="0" lvl="0" indent="-342900">
              <a:spcAft>
                <a:spcPts val="1200"/>
              </a:spcAft>
              <a:buFont typeface="Symbol" panose="05050102010706020507" pitchFamily="18" charset="2"/>
              <a:buChar char=""/>
            </a:pPr>
            <a:r>
              <a:rPr lang="en-US" sz="1800" dirty="0">
                <a:solidFill>
                  <a:srgbClr val="404040"/>
                </a:solidFill>
                <a:effectLst/>
                <a:latin typeface="Calibri Light" panose="020F0302020204030204" pitchFamily="34" charset="0"/>
                <a:ea typeface="Times New Roman" panose="02020603050405020304" pitchFamily="18" charset="0"/>
                <a:cs typeface="Times New Roman" panose="02020603050405020304" pitchFamily="18" charset="0"/>
              </a:rPr>
              <a:t>The retention drainage area off Cornwall Drive was heavily damaged by high water volume, was repaired and damaged even further by a subsequent high rain event. This cost us close to 10k for unplanned repairs. This stormwater outlet pulls a very large volume of rainwater from Lancelot, Camelot Drive, and Cornwall with a complex pipe and inlet design.</a:t>
            </a:r>
            <a:r>
              <a:rPr lang="en-US" sz="2400" dirty="0"/>
              <a:t> </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11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36263</TotalTime>
  <Words>1134</Words>
  <Application>Microsoft Office PowerPoint</Application>
  <PresentationFormat>Widescreen</PresentationFormat>
  <Paragraphs>119</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Symbol</vt:lpstr>
      <vt:lpstr>Office Theme</vt:lpstr>
      <vt:lpstr>Camelot Subdivision Annual HOA Meeting   Weldon Spring City Hall  February 11, 2025 7:00 pm  </vt:lpstr>
      <vt:lpstr>2025 Camelot HOA Board – Trustees</vt:lpstr>
      <vt:lpstr>Welcome Mike Elam</vt:lpstr>
      <vt:lpstr>Rules of order and meeting cadence</vt:lpstr>
      <vt:lpstr>Agenda</vt:lpstr>
      <vt:lpstr>City &amp; Village Tax Office</vt:lpstr>
      <vt:lpstr>Services funded by your Annual Assessments</vt:lpstr>
      <vt:lpstr>Finances</vt:lpstr>
      <vt:lpstr>Fiscal Year End 2024</vt:lpstr>
      <vt:lpstr>Budget for 2025</vt:lpstr>
      <vt:lpstr>Impacts to Our Financial Future</vt:lpstr>
      <vt:lpstr>Looking Ahead </vt:lpstr>
      <vt:lpstr>Common Grounds, Trails, Lakes  3 Extraordinarily Heavy Rain Events </vt:lpstr>
      <vt:lpstr>Repair Washout on Trail to Lake</vt:lpstr>
      <vt:lpstr>Upper Perceval </vt:lpstr>
      <vt:lpstr>Cornwall Flume to Retention Basin Washed Out</vt:lpstr>
      <vt:lpstr>Cornwall Repair</vt:lpstr>
      <vt:lpstr>Lakes</vt:lpstr>
      <vt:lpstr>Seasonal Décor at Entrance: Thanks to Terri Fessler</vt:lpstr>
      <vt:lpstr>Thanks to Landscape Volunteers for planting at entrance.  Thanks also to Pam Hanson and Pattie Mollet who plant native plants throughout the common areas.  </vt:lpstr>
      <vt:lpstr>Any Trustee Volunteers?</vt:lpstr>
      <vt:lpstr>Open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Framework for Public HOA mtg</dc:title>
  <dc:creator>Kristen Kniest</dc:creator>
  <cp:lastModifiedBy>JoAnne Dunaway</cp:lastModifiedBy>
  <cp:revision>93</cp:revision>
  <cp:lastPrinted>2025-02-11T21:33:54Z</cp:lastPrinted>
  <dcterms:created xsi:type="dcterms:W3CDTF">2020-01-03T17:56:53Z</dcterms:created>
  <dcterms:modified xsi:type="dcterms:W3CDTF">2025-02-16T22:12:02Z</dcterms:modified>
</cp:coreProperties>
</file>